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1" r:id="rId2"/>
  </p:sldMasterIdLst>
  <p:notesMasterIdLst>
    <p:notesMasterId r:id="rId101"/>
  </p:notesMasterIdLst>
  <p:handoutMasterIdLst>
    <p:handoutMasterId r:id="rId102"/>
  </p:handoutMasterIdLst>
  <p:sldIdLst>
    <p:sldId id="595" r:id="rId3"/>
    <p:sldId id="597" r:id="rId4"/>
    <p:sldId id="598" r:id="rId5"/>
    <p:sldId id="599" r:id="rId6"/>
    <p:sldId id="600" r:id="rId7"/>
    <p:sldId id="601" r:id="rId8"/>
    <p:sldId id="602" r:id="rId9"/>
    <p:sldId id="603" r:id="rId10"/>
    <p:sldId id="604" r:id="rId11"/>
    <p:sldId id="609" r:id="rId12"/>
    <p:sldId id="610" r:id="rId13"/>
    <p:sldId id="611" r:id="rId14"/>
    <p:sldId id="612" r:id="rId15"/>
    <p:sldId id="613" r:id="rId16"/>
    <p:sldId id="614" r:id="rId17"/>
    <p:sldId id="615" r:id="rId18"/>
    <p:sldId id="616" r:id="rId19"/>
    <p:sldId id="617" r:id="rId20"/>
    <p:sldId id="618" r:id="rId21"/>
    <p:sldId id="619" r:id="rId22"/>
    <p:sldId id="620" r:id="rId23"/>
    <p:sldId id="622" r:id="rId24"/>
    <p:sldId id="623" r:id="rId25"/>
    <p:sldId id="624" r:id="rId26"/>
    <p:sldId id="625" r:id="rId27"/>
    <p:sldId id="627" r:id="rId28"/>
    <p:sldId id="628" r:id="rId29"/>
    <p:sldId id="629" r:id="rId30"/>
    <p:sldId id="630" r:id="rId31"/>
    <p:sldId id="667" r:id="rId32"/>
    <p:sldId id="632" r:id="rId33"/>
    <p:sldId id="633" r:id="rId34"/>
    <p:sldId id="634" r:id="rId35"/>
    <p:sldId id="635" r:id="rId36"/>
    <p:sldId id="637" r:id="rId37"/>
    <p:sldId id="638" r:id="rId38"/>
    <p:sldId id="639" r:id="rId39"/>
    <p:sldId id="644" r:id="rId40"/>
    <p:sldId id="747" r:id="rId41"/>
    <p:sldId id="749" r:id="rId42"/>
    <p:sldId id="645" r:id="rId43"/>
    <p:sldId id="748" r:id="rId44"/>
    <p:sldId id="646" r:id="rId45"/>
    <p:sldId id="647" r:id="rId46"/>
    <p:sldId id="648" r:id="rId47"/>
    <p:sldId id="668" r:id="rId48"/>
    <p:sldId id="649" r:id="rId49"/>
    <p:sldId id="650" r:id="rId50"/>
    <p:sldId id="651" r:id="rId51"/>
    <p:sldId id="652" r:id="rId52"/>
    <p:sldId id="653" r:id="rId53"/>
    <p:sldId id="654" r:id="rId54"/>
    <p:sldId id="655" r:id="rId55"/>
    <p:sldId id="656" r:id="rId56"/>
    <p:sldId id="657" r:id="rId57"/>
    <p:sldId id="740" r:id="rId58"/>
    <p:sldId id="687" r:id="rId59"/>
    <p:sldId id="689" r:id="rId60"/>
    <p:sldId id="731" r:id="rId61"/>
    <p:sldId id="690" r:id="rId62"/>
    <p:sldId id="691" r:id="rId63"/>
    <p:sldId id="692" r:id="rId64"/>
    <p:sldId id="741" r:id="rId65"/>
    <p:sldId id="742" r:id="rId66"/>
    <p:sldId id="743" r:id="rId67"/>
    <p:sldId id="744" r:id="rId68"/>
    <p:sldId id="745" r:id="rId69"/>
    <p:sldId id="698" r:id="rId70"/>
    <p:sldId id="699" r:id="rId71"/>
    <p:sldId id="732" r:id="rId72"/>
    <p:sldId id="733" r:id="rId73"/>
    <p:sldId id="734" r:id="rId74"/>
    <p:sldId id="735" r:id="rId75"/>
    <p:sldId id="736" r:id="rId76"/>
    <p:sldId id="737" r:id="rId77"/>
    <p:sldId id="738" r:id="rId78"/>
    <p:sldId id="739" r:id="rId79"/>
    <p:sldId id="708" r:id="rId80"/>
    <p:sldId id="711" r:id="rId81"/>
    <p:sldId id="712" r:id="rId82"/>
    <p:sldId id="713" r:id="rId83"/>
    <p:sldId id="714" r:id="rId84"/>
    <p:sldId id="715" r:id="rId85"/>
    <p:sldId id="716" r:id="rId86"/>
    <p:sldId id="717" r:id="rId87"/>
    <p:sldId id="718" r:id="rId88"/>
    <p:sldId id="719" r:id="rId89"/>
    <p:sldId id="720" r:id="rId90"/>
    <p:sldId id="721" r:id="rId91"/>
    <p:sldId id="722" r:id="rId92"/>
    <p:sldId id="723" r:id="rId93"/>
    <p:sldId id="724" r:id="rId94"/>
    <p:sldId id="725" r:id="rId95"/>
    <p:sldId id="726" r:id="rId96"/>
    <p:sldId id="727" r:id="rId97"/>
    <p:sldId id="728" r:id="rId98"/>
    <p:sldId id="729" r:id="rId99"/>
    <p:sldId id="730" r:id="rId100"/>
  </p:sldIdLst>
  <p:sldSz cx="9144000" cy="6858000" type="screen4x3"/>
  <p:notesSz cx="6858000" cy="9144000"/>
  <p:defaultTextStyle>
    <a:defPPr>
      <a:defRPr lang="en-US"/>
    </a:defPPr>
    <a:lvl1pPr algn="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69696"/>
    <a:srgbClr val="0000FF"/>
    <a:srgbClr val="FFFF00"/>
    <a:srgbClr val="33CCFF"/>
    <a:srgbClr val="FF7C80"/>
    <a:srgbClr val="FF0000"/>
    <a:srgbClr val="C0C0C0"/>
    <a:srgbClr val="33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975" autoAdjust="0"/>
    <p:restoredTop sz="91429" autoAdjust="0"/>
  </p:normalViewPr>
  <p:slideViewPr>
    <p:cSldViewPr snapToGrid="0">
      <p:cViewPr varScale="1">
        <p:scale>
          <a:sx n="117" d="100"/>
          <a:sy n="117" d="100"/>
        </p:scale>
        <p:origin x="1616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57960"/>
    </p:cViewPr>
  </p:sorterViewPr>
  <p:notesViewPr>
    <p:cSldViewPr snapToGrid="0">
      <p:cViewPr varScale="1">
        <p:scale>
          <a:sx n="168" d="100"/>
          <a:sy n="168" d="100"/>
        </p:scale>
        <p:origin x="1336" y="2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84" Type="http://schemas.openxmlformats.org/officeDocument/2006/relationships/slide" Target="slides/slide82.xml"/><Relationship Id="rId89" Type="http://schemas.openxmlformats.org/officeDocument/2006/relationships/slide" Target="slides/slide87.xml"/><Relationship Id="rId16" Type="http://schemas.openxmlformats.org/officeDocument/2006/relationships/slide" Target="slides/slide14.xml"/><Relationship Id="rId11" Type="http://schemas.openxmlformats.org/officeDocument/2006/relationships/slide" Target="slides/slide9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74" Type="http://schemas.openxmlformats.org/officeDocument/2006/relationships/slide" Target="slides/slide72.xml"/><Relationship Id="rId79" Type="http://schemas.openxmlformats.org/officeDocument/2006/relationships/slide" Target="slides/slide77.xml"/><Relationship Id="rId102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90" Type="http://schemas.openxmlformats.org/officeDocument/2006/relationships/slide" Target="slides/slide88.xml"/><Relationship Id="rId95" Type="http://schemas.openxmlformats.org/officeDocument/2006/relationships/slide" Target="slides/slide93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80" Type="http://schemas.openxmlformats.org/officeDocument/2006/relationships/slide" Target="slides/slide78.xml"/><Relationship Id="rId85" Type="http://schemas.openxmlformats.org/officeDocument/2006/relationships/slide" Target="slides/slide83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59" Type="http://schemas.openxmlformats.org/officeDocument/2006/relationships/slide" Target="slides/slide57.xml"/><Relationship Id="rId103" Type="http://schemas.openxmlformats.org/officeDocument/2006/relationships/presProps" Target="presProps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83" Type="http://schemas.openxmlformats.org/officeDocument/2006/relationships/slide" Target="slides/slide81.xml"/><Relationship Id="rId88" Type="http://schemas.openxmlformats.org/officeDocument/2006/relationships/slide" Target="slides/slide86.xml"/><Relationship Id="rId91" Type="http://schemas.openxmlformats.org/officeDocument/2006/relationships/slide" Target="slides/slide89.xml"/><Relationship Id="rId96" Type="http://schemas.openxmlformats.org/officeDocument/2006/relationships/slide" Target="slides/slide9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6" Type="http://schemas.openxmlformats.org/officeDocument/2006/relationships/tableStyles" Target="tableStyles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81" Type="http://schemas.openxmlformats.org/officeDocument/2006/relationships/slide" Target="slides/slide79.xml"/><Relationship Id="rId86" Type="http://schemas.openxmlformats.org/officeDocument/2006/relationships/slide" Target="slides/slide84.xml"/><Relationship Id="rId94" Type="http://schemas.openxmlformats.org/officeDocument/2006/relationships/slide" Target="slides/slide92.xml"/><Relationship Id="rId99" Type="http://schemas.openxmlformats.org/officeDocument/2006/relationships/slide" Target="slides/slide97.xml"/><Relationship Id="rId10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6" Type="http://schemas.openxmlformats.org/officeDocument/2006/relationships/slide" Target="slides/slide74.xml"/><Relationship Id="rId97" Type="http://schemas.openxmlformats.org/officeDocument/2006/relationships/slide" Target="slides/slide95.xml"/><Relationship Id="rId104" Type="http://schemas.openxmlformats.org/officeDocument/2006/relationships/viewProps" Target="viewProps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92" Type="http://schemas.openxmlformats.org/officeDocument/2006/relationships/slide" Target="slides/slide90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7.xml"/><Relationship Id="rId24" Type="http://schemas.openxmlformats.org/officeDocument/2006/relationships/slide" Target="slides/slide22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66" Type="http://schemas.openxmlformats.org/officeDocument/2006/relationships/slide" Target="slides/slide64.xml"/><Relationship Id="rId87" Type="http://schemas.openxmlformats.org/officeDocument/2006/relationships/slide" Target="slides/slide85.xml"/><Relationship Id="rId61" Type="http://schemas.openxmlformats.org/officeDocument/2006/relationships/slide" Target="slides/slide59.xml"/><Relationship Id="rId82" Type="http://schemas.openxmlformats.org/officeDocument/2006/relationships/slide" Target="slides/slide80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56" Type="http://schemas.openxmlformats.org/officeDocument/2006/relationships/slide" Target="slides/slide54.xml"/><Relationship Id="rId77" Type="http://schemas.openxmlformats.org/officeDocument/2006/relationships/slide" Target="slides/slide75.xml"/><Relationship Id="rId100" Type="http://schemas.openxmlformats.org/officeDocument/2006/relationships/slide" Target="slides/slide98.xml"/><Relationship Id="rId105" Type="http://schemas.openxmlformats.org/officeDocument/2006/relationships/theme" Target="theme/theme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93" Type="http://schemas.openxmlformats.org/officeDocument/2006/relationships/slide" Target="slides/slide91.xml"/><Relationship Id="rId98" Type="http://schemas.openxmlformats.org/officeDocument/2006/relationships/slide" Target="slides/slide96.xml"/><Relationship Id="rId3" Type="http://schemas.openxmlformats.org/officeDocument/2006/relationships/slide" Target="slides/slide1.xml"/><Relationship Id="rId25" Type="http://schemas.openxmlformats.org/officeDocument/2006/relationships/slide" Target="slides/slide23.xml"/><Relationship Id="rId46" Type="http://schemas.openxmlformats.org/officeDocument/2006/relationships/slide" Target="slides/slide44.xml"/><Relationship Id="rId67" Type="http://schemas.openxmlformats.org/officeDocument/2006/relationships/slide" Target="slides/slide65.xml"/></Relationships>
</file>

<file path=ppt/_rels/viewProps.xml.rels><?xml version="1.0" encoding="UTF-8" standalone="yes"?>
<Relationships xmlns="http://schemas.openxmlformats.org/package/2006/relationships"><Relationship Id="rId2" Type="http://schemas.openxmlformats.org/officeDocument/2006/relationships/slide" Target="slides/slide21.xml"/><Relationship Id="rId1" Type="http://schemas.openxmlformats.org/officeDocument/2006/relationships/slide" Target="slides/slide1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DCB648-D2B0-244C-80DB-037D5196D11C}" type="datetimeFigureOut">
              <a:rPr lang="en-US" smtClean="0"/>
              <a:t>10/10/23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6CB43C-A1E0-ED4B-B880-27389C3676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1559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17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317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fld id="{524C5FBC-49F1-D845-AB2B-550A6C9CD25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7154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EC36103-627D-AC4F-8587-BC7CDC03AB2F}" type="slidenum">
              <a:rPr lang="en-GB"/>
              <a:pPr/>
              <a:t>1</a:t>
            </a:fld>
            <a:endParaRPr lang="en-GB"/>
          </a:p>
        </p:txBody>
      </p:sp>
      <p:sp>
        <p:nvSpPr>
          <p:cNvPr id="41985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64063" cy="34226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41986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512" y="4343231"/>
            <a:ext cx="5479776" cy="411378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4375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EC36103-627D-AC4F-8587-BC7CDC03AB2F}" type="slidenum">
              <a:rPr lang="en-GB"/>
              <a:pPr/>
              <a:t>39</a:t>
            </a:fld>
            <a:endParaRPr lang="en-GB"/>
          </a:p>
        </p:txBody>
      </p:sp>
      <p:sp>
        <p:nvSpPr>
          <p:cNvPr id="41985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64063" cy="34226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41986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512" y="4343231"/>
            <a:ext cx="5479776" cy="411378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8251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92CAD0-152C-B34B-B993-E49AFCEB662D}" type="slidenum">
              <a:rPr lang="en-US" smtClean="0"/>
              <a:pPr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87936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92CAD0-152C-B34B-B993-E49AFCEB662D}" type="slidenum">
              <a:rPr lang="en-US" smtClean="0"/>
              <a:pPr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02734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92CAD0-152C-B34B-B993-E49AFCEB662D}" type="slidenum">
              <a:rPr lang="en-US" smtClean="0"/>
              <a:pPr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316881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92CAD0-152C-B34B-B993-E49AFCEB662D}" type="slidenum">
              <a:rPr lang="en-US" smtClean="0"/>
              <a:pPr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2012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92CAD0-152C-B34B-B993-E49AFCEB662D}" type="slidenum">
              <a:rPr lang="en-US" smtClean="0"/>
              <a:pPr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95653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92CAD0-152C-B34B-B993-E49AFCEB662D}" type="slidenum">
              <a:rPr lang="en-US" smtClean="0"/>
              <a:pPr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11213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92CAD0-152C-B34B-B993-E49AFCEB662D}" type="slidenum">
              <a:rPr lang="en-US" smtClean="0"/>
              <a:pPr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69059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92CAD0-152C-B34B-B993-E49AFCEB662D}" type="slidenum">
              <a:rPr lang="en-US" smtClean="0"/>
              <a:pPr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54472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92CAD0-152C-B34B-B993-E49AFCEB662D}" type="slidenum">
              <a:rPr lang="en-US" smtClean="0"/>
              <a:pPr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3747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EC36103-627D-AC4F-8587-BC7CDC03AB2F}" type="slidenum">
              <a:rPr lang="en-GB"/>
              <a:pPr/>
              <a:t>31</a:t>
            </a:fld>
            <a:endParaRPr lang="en-GB"/>
          </a:p>
        </p:txBody>
      </p:sp>
      <p:sp>
        <p:nvSpPr>
          <p:cNvPr id="41985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64063" cy="34226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41986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512" y="4343231"/>
            <a:ext cx="5479776" cy="411378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57018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92CAD0-152C-B34B-B993-E49AFCEB662D}" type="slidenum">
              <a:rPr lang="en-US" smtClean="0"/>
              <a:pPr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764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92CAD0-152C-B34B-B993-E49AFCEB662D}" type="slidenum">
              <a:rPr lang="en-US" smtClean="0"/>
              <a:pPr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34205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92CAD0-152C-B34B-B993-E49AFCEB662D}" type="slidenum">
              <a:rPr lang="en-US" smtClean="0"/>
              <a:pPr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0396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92CAD0-152C-B34B-B993-E49AFCEB662D}" type="slidenum">
              <a:rPr lang="en-US" smtClean="0"/>
              <a:pPr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08580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92CAD0-152C-B34B-B993-E49AFCEB662D}" type="slidenum">
              <a:rPr lang="en-US" smtClean="0"/>
              <a:pPr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695077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92CAD0-152C-B34B-B993-E49AFCEB662D}" type="slidenum">
              <a:rPr lang="en-US" smtClean="0"/>
              <a:pPr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770825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EC36103-627D-AC4F-8587-BC7CDC03AB2F}" type="slidenum">
              <a:rPr lang="en-GB"/>
              <a:pPr/>
              <a:t>56</a:t>
            </a:fld>
            <a:endParaRPr lang="en-GB"/>
          </a:p>
        </p:txBody>
      </p:sp>
      <p:sp>
        <p:nvSpPr>
          <p:cNvPr id="41985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64063" cy="34226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41986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512" y="4343231"/>
            <a:ext cx="5479776" cy="411378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43751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92CAD0-152C-B34B-B993-E49AFCEB662D}" type="slidenum">
              <a:rPr lang="en-US" smtClean="0"/>
              <a:pPr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10134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92CAD0-152C-B34B-B993-E49AFCEB662D}" type="slidenum">
              <a:rPr lang="en-US" smtClean="0"/>
              <a:pPr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9407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92CAD0-152C-B34B-B993-E49AFCEB662D}" type="slidenum">
              <a:rPr lang="en-US" smtClean="0"/>
              <a:pPr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8331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92CAD0-152C-B34B-B993-E49AFCEB662D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26765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92CAD0-152C-B34B-B993-E49AFCEB662D}" type="slidenum">
              <a:rPr lang="en-US" smtClean="0"/>
              <a:pPr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8697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92CAD0-152C-B34B-B993-E49AFCEB662D}" type="slidenum">
              <a:rPr lang="en-US" smtClean="0"/>
              <a:pPr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97245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92CAD0-152C-B34B-B993-E49AFCEB662D}" type="slidenum">
              <a:rPr lang="en-US" smtClean="0"/>
              <a:pPr/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82003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92CAD0-152C-B34B-B993-E49AFCEB662D}" type="slidenum">
              <a:rPr lang="en-US" smtClean="0"/>
              <a:pPr/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3364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92CAD0-152C-B34B-B993-E49AFCEB662D}" type="slidenum">
              <a:rPr lang="en-US" smtClean="0"/>
              <a:pPr/>
              <a:t>65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894567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92CAD0-152C-B34B-B993-E49AFCEB662D}" type="slidenum">
              <a:rPr lang="en-US" smtClean="0"/>
              <a:pPr/>
              <a:t>66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2879376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92CAD0-152C-B34B-B993-E49AFCEB662D}" type="slidenum">
              <a:rPr lang="en-US" smtClean="0"/>
              <a:pPr/>
              <a:t>67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011798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EC36103-627D-AC4F-8587-BC7CDC03AB2F}" type="slidenum">
              <a:rPr lang="en-GB"/>
              <a:pPr/>
              <a:t>68</a:t>
            </a:fld>
            <a:endParaRPr lang="en-GB"/>
          </a:p>
        </p:txBody>
      </p:sp>
      <p:sp>
        <p:nvSpPr>
          <p:cNvPr id="41985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64063" cy="34226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41986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512" y="4343231"/>
            <a:ext cx="5479776" cy="411378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225414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92CAD0-152C-B34B-B993-E49AFCEB662D}" type="slidenum">
              <a:rPr lang="en-US" smtClean="0"/>
              <a:pPr/>
              <a:t>69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4193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92CAD0-152C-B34B-B993-E49AFCEB662D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1662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92CAD0-152C-B34B-B993-E49AFCEB662D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7487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92CAD0-152C-B34B-B993-E49AFCEB662D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1184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92CAD0-152C-B34B-B993-E49AFCEB662D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6148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92CAD0-152C-B34B-B993-E49AFCEB662D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4026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92CAD0-152C-B34B-B993-E49AFCEB662D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38330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002" name="Line 2"/>
          <p:cNvSpPr>
            <a:spLocks noChangeShapeType="1"/>
          </p:cNvSpPr>
          <p:nvPr/>
        </p:nvSpPr>
        <p:spPr bwMode="auto">
          <a:xfrm>
            <a:off x="7315200" y="10668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40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5913" y="466725"/>
            <a:ext cx="6781800" cy="2133600"/>
          </a:xfrm>
        </p:spPr>
        <p:txBody>
          <a:bodyPr/>
          <a:lstStyle>
            <a:lvl1pPr algn="r"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840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49313" y="3049588"/>
            <a:ext cx="6248400" cy="2362200"/>
          </a:xfrm>
        </p:spPr>
        <p:txBody>
          <a:bodyPr/>
          <a:lstStyle>
            <a:lvl1pPr marL="0" indent="0" algn="r">
              <a:buFont typeface="Wingdings" charset="2"/>
              <a:buNone/>
              <a:defRPr sz="32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84005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84006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84007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9B82A98E-38D2-6041-A649-E9B5AEDCA306}" type="slidenum">
              <a:rPr lang="en-US"/>
              <a:pPr/>
              <a:t>‹#›</a:t>
            </a:fld>
            <a:endParaRPr lang="en-US"/>
          </a:p>
        </p:txBody>
      </p:sp>
      <p:grpSp>
        <p:nvGrpSpPr>
          <p:cNvPr id="384008" name="Group 8"/>
          <p:cNvGrpSpPr>
            <a:grpSpLocks/>
          </p:cNvGrpSpPr>
          <p:nvPr/>
        </p:nvGrpSpPr>
        <p:grpSpPr bwMode="auto">
          <a:xfrm>
            <a:off x="7493000" y="2992438"/>
            <a:ext cx="1338263" cy="2189162"/>
            <a:chOff x="4704" y="1885"/>
            <a:chExt cx="843" cy="1379"/>
          </a:xfrm>
        </p:grpSpPr>
        <p:sp>
          <p:nvSpPr>
            <p:cNvPr id="384009" name="Oval 9"/>
            <p:cNvSpPr>
              <a:spLocks noChangeArrowheads="1"/>
            </p:cNvSpPr>
            <p:nvPr/>
          </p:nvSpPr>
          <p:spPr bwMode="auto">
            <a:xfrm>
              <a:off x="4704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4010" name="Oval 10"/>
            <p:cNvSpPr>
              <a:spLocks noChangeArrowheads="1"/>
            </p:cNvSpPr>
            <p:nvPr/>
          </p:nvSpPr>
          <p:spPr bwMode="auto">
            <a:xfrm>
              <a:off x="4883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4011" name="Oval 11"/>
            <p:cNvSpPr>
              <a:spLocks noChangeArrowheads="1"/>
            </p:cNvSpPr>
            <p:nvPr/>
          </p:nvSpPr>
          <p:spPr bwMode="auto">
            <a:xfrm>
              <a:off x="5062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4012" name="Oval 12"/>
            <p:cNvSpPr>
              <a:spLocks noChangeArrowheads="1"/>
            </p:cNvSpPr>
            <p:nvPr/>
          </p:nvSpPr>
          <p:spPr bwMode="auto">
            <a:xfrm>
              <a:off x="4704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4013" name="Oval 13"/>
            <p:cNvSpPr>
              <a:spLocks noChangeArrowheads="1"/>
            </p:cNvSpPr>
            <p:nvPr/>
          </p:nvSpPr>
          <p:spPr bwMode="auto">
            <a:xfrm>
              <a:off x="4883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4014" name="Oval 14"/>
            <p:cNvSpPr>
              <a:spLocks noChangeArrowheads="1"/>
            </p:cNvSpPr>
            <p:nvPr/>
          </p:nvSpPr>
          <p:spPr bwMode="auto">
            <a:xfrm>
              <a:off x="5062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4015" name="Oval 15"/>
            <p:cNvSpPr>
              <a:spLocks noChangeArrowheads="1"/>
            </p:cNvSpPr>
            <p:nvPr/>
          </p:nvSpPr>
          <p:spPr bwMode="auto">
            <a:xfrm>
              <a:off x="5241" y="2064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4016" name="Oval 16"/>
            <p:cNvSpPr>
              <a:spLocks noChangeArrowheads="1"/>
            </p:cNvSpPr>
            <p:nvPr/>
          </p:nvSpPr>
          <p:spPr bwMode="auto">
            <a:xfrm>
              <a:off x="4704" y="2243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4017" name="Oval 17"/>
            <p:cNvSpPr>
              <a:spLocks noChangeArrowheads="1"/>
            </p:cNvSpPr>
            <p:nvPr/>
          </p:nvSpPr>
          <p:spPr bwMode="auto">
            <a:xfrm>
              <a:off x="4883" y="2243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4018" name="Oval 18"/>
            <p:cNvSpPr>
              <a:spLocks noChangeArrowheads="1"/>
            </p:cNvSpPr>
            <p:nvPr/>
          </p:nvSpPr>
          <p:spPr bwMode="auto">
            <a:xfrm>
              <a:off x="5062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4019" name="Oval 19"/>
            <p:cNvSpPr>
              <a:spLocks noChangeArrowheads="1"/>
            </p:cNvSpPr>
            <p:nvPr/>
          </p:nvSpPr>
          <p:spPr bwMode="auto">
            <a:xfrm>
              <a:off x="5241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4020" name="Oval 20"/>
            <p:cNvSpPr>
              <a:spLocks noChangeArrowheads="1"/>
            </p:cNvSpPr>
            <p:nvPr/>
          </p:nvSpPr>
          <p:spPr bwMode="auto">
            <a:xfrm>
              <a:off x="5420" y="2243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4021" name="Oval 21"/>
            <p:cNvSpPr>
              <a:spLocks noChangeArrowheads="1"/>
            </p:cNvSpPr>
            <p:nvPr/>
          </p:nvSpPr>
          <p:spPr bwMode="auto">
            <a:xfrm>
              <a:off x="4704" y="2421"/>
              <a:ext cx="127" cy="128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4022" name="Oval 22"/>
            <p:cNvSpPr>
              <a:spLocks noChangeArrowheads="1"/>
            </p:cNvSpPr>
            <p:nvPr/>
          </p:nvSpPr>
          <p:spPr bwMode="auto">
            <a:xfrm>
              <a:off x="4883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4023" name="Oval 23"/>
            <p:cNvSpPr>
              <a:spLocks noChangeArrowheads="1"/>
            </p:cNvSpPr>
            <p:nvPr/>
          </p:nvSpPr>
          <p:spPr bwMode="auto">
            <a:xfrm>
              <a:off x="5062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4024" name="Oval 24"/>
            <p:cNvSpPr>
              <a:spLocks noChangeArrowheads="1"/>
            </p:cNvSpPr>
            <p:nvPr/>
          </p:nvSpPr>
          <p:spPr bwMode="auto">
            <a:xfrm>
              <a:off x="5241" y="2421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4025" name="Oval 25"/>
            <p:cNvSpPr>
              <a:spLocks noChangeArrowheads="1"/>
            </p:cNvSpPr>
            <p:nvPr/>
          </p:nvSpPr>
          <p:spPr bwMode="auto">
            <a:xfrm>
              <a:off x="4704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4026" name="Oval 26"/>
            <p:cNvSpPr>
              <a:spLocks noChangeArrowheads="1"/>
            </p:cNvSpPr>
            <p:nvPr/>
          </p:nvSpPr>
          <p:spPr bwMode="auto">
            <a:xfrm>
              <a:off x="4883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4027" name="Oval 27"/>
            <p:cNvSpPr>
              <a:spLocks noChangeArrowheads="1"/>
            </p:cNvSpPr>
            <p:nvPr/>
          </p:nvSpPr>
          <p:spPr bwMode="auto">
            <a:xfrm>
              <a:off x="5062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4028" name="Oval 28"/>
            <p:cNvSpPr>
              <a:spLocks noChangeArrowheads="1"/>
            </p:cNvSpPr>
            <p:nvPr/>
          </p:nvSpPr>
          <p:spPr bwMode="auto">
            <a:xfrm>
              <a:off x="5241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4029" name="Oval 29"/>
            <p:cNvSpPr>
              <a:spLocks noChangeArrowheads="1"/>
            </p:cNvSpPr>
            <p:nvPr/>
          </p:nvSpPr>
          <p:spPr bwMode="auto">
            <a:xfrm>
              <a:off x="5420" y="2600"/>
              <a:ext cx="127" cy="128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4030" name="Oval 30"/>
            <p:cNvSpPr>
              <a:spLocks noChangeArrowheads="1"/>
            </p:cNvSpPr>
            <p:nvPr/>
          </p:nvSpPr>
          <p:spPr bwMode="auto">
            <a:xfrm>
              <a:off x="4704" y="2779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4031" name="Oval 31"/>
            <p:cNvSpPr>
              <a:spLocks noChangeArrowheads="1"/>
            </p:cNvSpPr>
            <p:nvPr/>
          </p:nvSpPr>
          <p:spPr bwMode="auto">
            <a:xfrm>
              <a:off x="4883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4032" name="Oval 32"/>
            <p:cNvSpPr>
              <a:spLocks noChangeArrowheads="1"/>
            </p:cNvSpPr>
            <p:nvPr/>
          </p:nvSpPr>
          <p:spPr bwMode="auto">
            <a:xfrm>
              <a:off x="5062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4033" name="Oval 33"/>
            <p:cNvSpPr>
              <a:spLocks noChangeArrowheads="1"/>
            </p:cNvSpPr>
            <p:nvPr/>
          </p:nvSpPr>
          <p:spPr bwMode="auto">
            <a:xfrm>
              <a:off x="5241" y="2779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4034" name="Oval 34"/>
            <p:cNvSpPr>
              <a:spLocks noChangeArrowheads="1"/>
            </p:cNvSpPr>
            <p:nvPr/>
          </p:nvSpPr>
          <p:spPr bwMode="auto">
            <a:xfrm>
              <a:off x="4704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4035" name="Oval 35"/>
            <p:cNvSpPr>
              <a:spLocks noChangeArrowheads="1"/>
            </p:cNvSpPr>
            <p:nvPr/>
          </p:nvSpPr>
          <p:spPr bwMode="auto">
            <a:xfrm>
              <a:off x="4883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4036" name="Oval 36"/>
            <p:cNvSpPr>
              <a:spLocks noChangeArrowheads="1"/>
            </p:cNvSpPr>
            <p:nvPr/>
          </p:nvSpPr>
          <p:spPr bwMode="auto">
            <a:xfrm>
              <a:off x="5062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4037" name="Oval 37"/>
            <p:cNvSpPr>
              <a:spLocks noChangeArrowheads="1"/>
            </p:cNvSpPr>
            <p:nvPr/>
          </p:nvSpPr>
          <p:spPr bwMode="auto">
            <a:xfrm>
              <a:off x="5241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4038" name="Oval 38"/>
            <p:cNvSpPr>
              <a:spLocks noChangeArrowheads="1"/>
            </p:cNvSpPr>
            <p:nvPr/>
          </p:nvSpPr>
          <p:spPr bwMode="auto">
            <a:xfrm>
              <a:off x="4883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4039" name="Oval 39"/>
            <p:cNvSpPr>
              <a:spLocks noChangeArrowheads="1"/>
            </p:cNvSpPr>
            <p:nvPr/>
          </p:nvSpPr>
          <p:spPr bwMode="auto">
            <a:xfrm>
              <a:off x="5241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84040" name="Line 40"/>
          <p:cNvSpPr>
            <a:spLocks noChangeShapeType="1"/>
          </p:cNvSpPr>
          <p:nvPr/>
        </p:nvSpPr>
        <p:spPr bwMode="auto">
          <a:xfrm>
            <a:off x="304800" y="2819400"/>
            <a:ext cx="822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F4B8611E-B338-0843-8ADC-355C6B3F442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51355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51355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E42E0055-5BFE-6446-ACE6-64DD82F6167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102076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524000"/>
            <a:ext cx="8229600" cy="3733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 smtClean="0"/>
            </a:lvl1pPr>
          </a:lstStyle>
          <a:p>
            <a:fld id="{51FD2E95-5F95-6E44-9C7D-50BA2764D94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FBDDF74A-FA68-EE46-89F0-BBE2F095F0A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0C483EC8-FA51-2B44-9D97-4520D435119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C451DE70-197D-BE41-9D3F-55C658D4D15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095375"/>
            <a:ext cx="4152900" cy="4098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095375"/>
            <a:ext cx="4152900" cy="4098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A51C722D-3667-CA4C-88F8-11E5529381E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050811C4-CE93-334A-8FB4-052ABBF14CB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A610FDA4-ED3F-4248-A8C2-851FCC56410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48BDED98-4DE0-1349-BB74-DCD02BBA5DB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l">
              <a:defRPr smtClean="0"/>
            </a:lvl1pPr>
          </a:lstStyle>
          <a:p>
            <a:fld id="{510675D0-A690-B748-B424-DFBEF36ADB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EEFD3622-AFD8-7043-8957-C45C0F3AED0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03112D2F-05A9-5A4D-BB1C-A8FB131E324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56A96490-F6C0-B845-8095-BE2FD688DBD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5600" y="276225"/>
            <a:ext cx="2133600" cy="4918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276225"/>
            <a:ext cx="6248400" cy="49180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0F24FE33-50C8-E44A-A994-96ACBA3FC01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C2C6070C-324A-1B4B-8B86-5070B934B95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38600" cy="3733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38600" cy="3733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D84153E6-901C-F248-96A8-CDB35AAB307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4E02AEF9-6857-4849-B2F7-A21BE8CC213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D326D64F-07B3-A74D-A642-E97A25397AB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4A552638-91B1-4F48-9EE6-0EF609286EA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3237730E-7502-AB40-8032-091603309AB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FF4251B7-A2D3-B245-93BC-3C06DFE6202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97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7543800" cy="847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8298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23818"/>
            <a:ext cx="8229600" cy="4033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8298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000"/>
            </a:lvl1pPr>
          </a:lstStyle>
          <a:p>
            <a:endParaRPr lang="en-US"/>
          </a:p>
        </p:txBody>
      </p:sp>
      <p:sp>
        <p:nvSpPr>
          <p:cNvPr id="38298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/>
            </a:lvl1pPr>
          </a:lstStyle>
          <a:p>
            <a:endParaRPr lang="en-US"/>
          </a:p>
        </p:txBody>
      </p:sp>
      <p:sp>
        <p:nvSpPr>
          <p:cNvPr id="38298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/>
            </a:lvl1pPr>
          </a:lstStyle>
          <a:p>
            <a:fld id="{286B6998-B8AA-8A4C-8CAC-05DE982A91A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+mn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 Rounded MT Bold" charset="0"/>
        </a:defRPr>
      </a:lvl2pPr>
      <a:lvl3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 Rounded MT Bold" charset="0"/>
        </a:defRPr>
      </a:lvl3pPr>
      <a:lvl4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 Rounded MT Bold" charset="0"/>
        </a:defRPr>
      </a:lvl4pPr>
      <a:lvl5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 Rounded MT Bold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 Rounded MT Bold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 Rounded MT Bold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 Rounded MT Bold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 Rounded MT Bold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charset="2"/>
        <a:buChar char="l"/>
        <a:defRPr sz="3000">
          <a:solidFill>
            <a:srgbClr val="3333CC"/>
          </a:solidFill>
          <a:latin typeface="+mn-lt"/>
          <a:ea typeface="+mn-ea"/>
          <a:cs typeface="+mn-cs"/>
        </a:defRPr>
      </a:lvl1pPr>
      <a:lvl2pPr marL="692150" indent="-3476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2"/>
        <a:buChar char="l"/>
        <a:defRPr sz="2600">
          <a:solidFill>
            <a:schemeClr val="tx1"/>
          </a:solidFill>
          <a:latin typeface="+mn-lt"/>
          <a:ea typeface="ＭＳ Ｐゴシック" charset="-128"/>
        </a:defRPr>
      </a:lvl2pPr>
      <a:lvl3pPr marL="987425" indent="-293688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charset="2"/>
        <a:buChar char="l"/>
        <a:defRPr sz="2300">
          <a:solidFill>
            <a:schemeClr val="tx1"/>
          </a:solidFill>
          <a:latin typeface="+mn-lt"/>
          <a:ea typeface="ＭＳ Ｐゴシック" charset="-128"/>
        </a:defRPr>
      </a:lvl3pPr>
      <a:lvl4pPr marL="1281113" indent="-29210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charset="2"/>
        <a:buChar char="§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15986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charset="2"/>
        <a:buChar char="§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0558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charset="2"/>
        <a:buChar char="§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5130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charset="2"/>
        <a:buChar char="§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29702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charset="2"/>
        <a:buChar char="§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4274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charset="2"/>
        <a:buChar char="§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350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276225"/>
            <a:ext cx="7859713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1735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095375"/>
            <a:ext cx="8458200" cy="409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735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solidFill>
                  <a:schemeClr val="bg1"/>
                </a:solidFill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11735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0555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bg1"/>
                </a:solidFill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11735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bg1"/>
                </a:solidFill>
                <a:latin typeface="Times New Roman" charset="0"/>
              </a:defRPr>
            </a:lvl1pPr>
          </a:lstStyle>
          <a:p>
            <a:fld id="{395C6DBC-ACB5-BA45-BC4F-377408C7A82B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000" b="1">
          <a:solidFill>
            <a:srgbClr val="330066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 b="1">
          <a:solidFill>
            <a:srgbClr val="330066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000" b="1">
          <a:solidFill>
            <a:srgbClr val="330066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000" b="1">
          <a:solidFill>
            <a:srgbClr val="330066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000" b="1">
          <a:solidFill>
            <a:srgbClr val="330066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rgbClr val="330066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rgbClr val="330066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rgbClr val="330066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rgbClr val="330066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defRPr sz="28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defRPr sz="2400" i="1">
          <a:solidFill>
            <a:schemeClr val="bg1"/>
          </a:solidFill>
          <a:latin typeface="+mn-lt"/>
          <a:ea typeface="ＭＳ Ｐゴシック" charset="-128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  <a:ea typeface="ＭＳ Ｐゴシック" charset="-128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  <a:ea typeface="ＭＳ Ｐゴシック" charset="-128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5.wmf"/><Relationship Id="rId4" Type="http://schemas.openxmlformats.org/officeDocument/2006/relationships/oleObject" Target="../embeddings/oleObject1.bin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ext Box 1"/>
          <p:cNvSpPr txBox="1">
            <a:spLocks noChangeArrowheads="1"/>
          </p:cNvSpPr>
          <p:nvPr/>
        </p:nvSpPr>
        <p:spPr bwMode="auto">
          <a:xfrm>
            <a:off x="0" y="60486"/>
            <a:ext cx="9123840" cy="6797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92807" rIns="0" bIns="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9pPr>
          </a:lstStyle>
          <a:p>
            <a:pPr algn="ctr" hangingPunct="1">
              <a:lnSpc>
                <a:spcPct val="71000"/>
              </a:lnSpc>
              <a:spcBef>
                <a:spcPts val="635"/>
              </a:spcBef>
            </a:pPr>
            <a:r>
              <a:rPr lang="de-DE" sz="4000" dirty="0">
                <a:solidFill>
                  <a:srgbClr val="FF0000"/>
                </a:solidFill>
              </a:rPr>
              <a:t>Transactions</a:t>
            </a:r>
          </a:p>
        </p:txBody>
      </p:sp>
    </p:spTree>
    <p:extLst>
      <p:ext uri="{BB962C8B-B14F-4D97-AF65-F5344CB8AC3E}">
        <p14:creationId xmlns:p14="http://schemas.microsoft.com/office/powerpoint/2010/main" val="164821270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593725" y="95250"/>
            <a:ext cx="8077200" cy="609600"/>
          </a:xfrm>
        </p:spPr>
        <p:txBody>
          <a:bodyPr/>
          <a:lstStyle/>
          <a:p>
            <a:r>
              <a:rPr lang="en-US"/>
              <a:t>Another schedule</a:t>
            </a:r>
          </a:p>
        </p:txBody>
      </p:sp>
      <p:sp>
        <p:nvSpPr>
          <p:cNvPr id="652292" name="Text Box 4"/>
          <p:cNvSpPr txBox="1">
            <a:spLocks noChangeArrowheads="1"/>
          </p:cNvSpPr>
          <p:nvPr/>
        </p:nvSpPr>
        <p:spPr bwMode="auto">
          <a:xfrm>
            <a:off x="987425" y="1343025"/>
            <a:ext cx="1143000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/>
              <a:t>T1</a:t>
            </a:r>
          </a:p>
          <a:p>
            <a:pPr algn="l"/>
            <a:r>
              <a:rPr lang="en-US"/>
              <a:t>read(A)</a:t>
            </a:r>
          </a:p>
          <a:p>
            <a:pPr algn="l"/>
            <a:r>
              <a:rPr lang="en-US"/>
              <a:t>A = A -50</a:t>
            </a:r>
          </a:p>
          <a:p>
            <a:pPr algn="l"/>
            <a:r>
              <a:rPr lang="en-US"/>
              <a:t>write(A)</a:t>
            </a:r>
          </a:p>
          <a:p>
            <a:pPr algn="l"/>
            <a:endParaRPr lang="en-US"/>
          </a:p>
          <a:p>
            <a:pPr algn="l"/>
            <a:endParaRPr lang="en-US"/>
          </a:p>
          <a:p>
            <a:pPr algn="l"/>
            <a:endParaRPr lang="en-US"/>
          </a:p>
          <a:p>
            <a:pPr algn="l"/>
            <a:endParaRPr lang="en-US"/>
          </a:p>
          <a:p>
            <a:pPr algn="l"/>
            <a:endParaRPr lang="en-US"/>
          </a:p>
          <a:p>
            <a:pPr algn="l"/>
            <a:r>
              <a:rPr lang="en-US"/>
              <a:t>read(B)</a:t>
            </a:r>
          </a:p>
          <a:p>
            <a:pPr algn="l"/>
            <a:r>
              <a:rPr lang="en-US"/>
              <a:t>B=B+50</a:t>
            </a:r>
          </a:p>
          <a:p>
            <a:pPr algn="l"/>
            <a:r>
              <a:rPr lang="en-US"/>
              <a:t>write(B)</a:t>
            </a:r>
          </a:p>
        </p:txBody>
      </p:sp>
      <p:sp>
        <p:nvSpPr>
          <p:cNvPr id="652293" name="Text Box 5"/>
          <p:cNvSpPr txBox="1">
            <a:spLocks noChangeArrowheads="1"/>
          </p:cNvSpPr>
          <p:nvPr/>
        </p:nvSpPr>
        <p:spPr bwMode="auto">
          <a:xfrm>
            <a:off x="2960688" y="1357313"/>
            <a:ext cx="1384300" cy="448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/>
              <a:t>T2</a:t>
            </a:r>
          </a:p>
          <a:p>
            <a:pPr algn="l"/>
            <a:endParaRPr lang="en-US" dirty="0"/>
          </a:p>
          <a:p>
            <a:pPr algn="l"/>
            <a:endParaRPr lang="en-US" dirty="0"/>
          </a:p>
          <a:p>
            <a:pPr algn="l"/>
            <a:endParaRPr lang="en-US" dirty="0"/>
          </a:p>
          <a:p>
            <a:pPr algn="l"/>
            <a:r>
              <a:rPr lang="en-US" dirty="0"/>
              <a:t>read(A)</a:t>
            </a:r>
          </a:p>
          <a:p>
            <a:pPr algn="l"/>
            <a:r>
              <a:rPr lang="en-US" dirty="0" err="1"/>
              <a:t>tmp</a:t>
            </a:r>
            <a:r>
              <a:rPr lang="en-US" dirty="0"/>
              <a:t> = A*0.1</a:t>
            </a:r>
          </a:p>
          <a:p>
            <a:pPr algn="l"/>
            <a:r>
              <a:rPr lang="en-US" dirty="0"/>
              <a:t>A = A – </a:t>
            </a:r>
            <a:r>
              <a:rPr lang="en-US" dirty="0" err="1"/>
              <a:t>tmp</a:t>
            </a:r>
            <a:endParaRPr lang="en-US" dirty="0"/>
          </a:p>
          <a:p>
            <a:pPr algn="l"/>
            <a:r>
              <a:rPr lang="en-US" dirty="0"/>
              <a:t>write(A)</a:t>
            </a:r>
          </a:p>
          <a:p>
            <a:pPr algn="l"/>
            <a:endParaRPr lang="en-US" dirty="0"/>
          </a:p>
          <a:p>
            <a:pPr algn="l"/>
            <a:endParaRPr lang="en-US" dirty="0"/>
          </a:p>
          <a:p>
            <a:pPr algn="l"/>
            <a:endParaRPr lang="en-US" dirty="0"/>
          </a:p>
          <a:p>
            <a:pPr algn="l"/>
            <a:endParaRPr lang="en-US" dirty="0"/>
          </a:p>
          <a:p>
            <a:pPr algn="l"/>
            <a:endParaRPr lang="en-US" dirty="0"/>
          </a:p>
          <a:p>
            <a:pPr algn="l"/>
            <a:r>
              <a:rPr lang="en-US" dirty="0"/>
              <a:t>read(B)</a:t>
            </a:r>
          </a:p>
          <a:p>
            <a:pPr algn="l"/>
            <a:r>
              <a:rPr lang="en-US" dirty="0"/>
              <a:t>B = B+ </a:t>
            </a:r>
            <a:r>
              <a:rPr lang="en-US" dirty="0" err="1"/>
              <a:t>tmp</a:t>
            </a:r>
            <a:endParaRPr lang="en-US" dirty="0"/>
          </a:p>
          <a:p>
            <a:pPr algn="l"/>
            <a:r>
              <a:rPr lang="en-US" dirty="0"/>
              <a:t>write(B)</a:t>
            </a:r>
          </a:p>
        </p:txBody>
      </p:sp>
      <p:sp>
        <p:nvSpPr>
          <p:cNvPr id="652294" name="Line 6"/>
          <p:cNvSpPr>
            <a:spLocks noChangeShapeType="1"/>
          </p:cNvSpPr>
          <p:nvPr/>
        </p:nvSpPr>
        <p:spPr bwMode="auto">
          <a:xfrm>
            <a:off x="952500" y="1660525"/>
            <a:ext cx="40513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2295" name="Line 7"/>
          <p:cNvSpPr>
            <a:spLocks noChangeShapeType="1"/>
          </p:cNvSpPr>
          <p:nvPr/>
        </p:nvSpPr>
        <p:spPr bwMode="auto">
          <a:xfrm>
            <a:off x="2671763" y="1460500"/>
            <a:ext cx="0" cy="411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2300" name="Text Box 12"/>
          <p:cNvSpPr txBox="1">
            <a:spLocks noChangeArrowheads="1"/>
          </p:cNvSpPr>
          <p:nvPr/>
        </p:nvSpPr>
        <p:spPr bwMode="auto">
          <a:xfrm>
            <a:off x="5291138" y="1695450"/>
            <a:ext cx="27511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/>
              <a:t>Is this schedule okay ?</a:t>
            </a:r>
          </a:p>
        </p:txBody>
      </p:sp>
      <p:sp>
        <p:nvSpPr>
          <p:cNvPr id="652301" name="Text Box 13"/>
          <p:cNvSpPr txBox="1">
            <a:spLocks noChangeArrowheads="1"/>
          </p:cNvSpPr>
          <p:nvPr/>
        </p:nvSpPr>
        <p:spPr bwMode="auto">
          <a:xfrm>
            <a:off x="5297488" y="2427288"/>
            <a:ext cx="33829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/>
              <a:t>Lets look at the final effect…</a:t>
            </a:r>
          </a:p>
        </p:txBody>
      </p:sp>
      <p:sp>
        <p:nvSpPr>
          <p:cNvPr id="652302" name="Text Box 14"/>
          <p:cNvSpPr txBox="1">
            <a:spLocks noChangeArrowheads="1"/>
          </p:cNvSpPr>
          <p:nvPr/>
        </p:nvSpPr>
        <p:spPr bwMode="auto">
          <a:xfrm>
            <a:off x="5314950" y="3170238"/>
            <a:ext cx="3135444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2000" dirty="0">
                <a:solidFill>
                  <a:srgbClr val="800000"/>
                </a:solidFill>
              </a:rPr>
              <a:t>Effect:      </a:t>
            </a:r>
            <a:r>
              <a:rPr lang="en-US" sz="2000" u="sng" dirty="0">
                <a:solidFill>
                  <a:srgbClr val="800000"/>
                </a:solidFill>
              </a:rPr>
              <a:t>Before</a:t>
            </a:r>
            <a:r>
              <a:rPr lang="en-US" sz="2000" dirty="0">
                <a:solidFill>
                  <a:srgbClr val="800000"/>
                </a:solidFill>
              </a:rPr>
              <a:t>       </a:t>
            </a:r>
            <a:r>
              <a:rPr lang="en-US" sz="2000" u="sng" dirty="0">
                <a:solidFill>
                  <a:srgbClr val="800000"/>
                </a:solidFill>
              </a:rPr>
              <a:t>After</a:t>
            </a:r>
          </a:p>
          <a:p>
            <a:pPr algn="l"/>
            <a:r>
              <a:rPr lang="en-US" sz="2000" dirty="0">
                <a:solidFill>
                  <a:srgbClr val="800000"/>
                </a:solidFill>
              </a:rPr>
              <a:t>           A      100          45</a:t>
            </a:r>
          </a:p>
          <a:p>
            <a:pPr algn="l"/>
            <a:r>
              <a:rPr lang="en-US" sz="2000" dirty="0">
                <a:solidFill>
                  <a:srgbClr val="800000"/>
                </a:solidFill>
              </a:rPr>
              <a:t>           B       50         105</a:t>
            </a:r>
          </a:p>
          <a:p>
            <a:pPr algn="l"/>
            <a:endParaRPr lang="en-US" sz="2000" dirty="0">
              <a:solidFill>
                <a:srgbClr val="800000"/>
              </a:solidFill>
            </a:endParaRPr>
          </a:p>
        </p:txBody>
      </p:sp>
      <p:sp>
        <p:nvSpPr>
          <p:cNvPr id="652303" name="Text Box 15"/>
          <p:cNvSpPr txBox="1">
            <a:spLocks noChangeArrowheads="1"/>
          </p:cNvSpPr>
          <p:nvPr/>
        </p:nvSpPr>
        <p:spPr bwMode="auto">
          <a:xfrm>
            <a:off x="5348288" y="4670425"/>
            <a:ext cx="310854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>
                <a:solidFill>
                  <a:srgbClr val="0000FF"/>
                </a:solidFill>
              </a:rPr>
              <a:t>Consistent. </a:t>
            </a:r>
          </a:p>
          <a:p>
            <a:pPr algn="l"/>
            <a:r>
              <a:rPr lang="en-US" dirty="0">
                <a:solidFill>
                  <a:srgbClr val="0000FF"/>
                </a:solidFill>
              </a:rPr>
              <a:t>So this schedule is okay too.</a:t>
            </a:r>
          </a:p>
        </p:txBody>
      </p:sp>
    </p:spTree>
    <p:extLst>
      <p:ext uri="{BB962C8B-B14F-4D97-AF65-F5344CB8AC3E}">
        <p14:creationId xmlns:p14="http://schemas.microsoft.com/office/powerpoint/2010/main" val="673206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2300" grpId="0"/>
      <p:bldP spid="652301" grpId="0"/>
      <p:bldP spid="652302" grpId="0"/>
      <p:bldP spid="65230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93725" y="95250"/>
            <a:ext cx="8077200" cy="609600"/>
          </a:xfrm>
        </p:spPr>
        <p:txBody>
          <a:bodyPr/>
          <a:lstStyle/>
          <a:p>
            <a:r>
              <a:rPr lang="en-US"/>
              <a:t>Another schedule</a:t>
            </a:r>
          </a:p>
        </p:txBody>
      </p:sp>
      <p:sp>
        <p:nvSpPr>
          <p:cNvPr id="654339" name="Text Box 3"/>
          <p:cNvSpPr txBox="1">
            <a:spLocks noChangeArrowheads="1"/>
          </p:cNvSpPr>
          <p:nvPr/>
        </p:nvSpPr>
        <p:spPr bwMode="auto">
          <a:xfrm>
            <a:off x="987425" y="1343025"/>
            <a:ext cx="1143000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/>
              <a:t>T1</a:t>
            </a:r>
          </a:p>
          <a:p>
            <a:pPr algn="l"/>
            <a:r>
              <a:rPr lang="en-US" dirty="0"/>
              <a:t>read(A)</a:t>
            </a:r>
          </a:p>
          <a:p>
            <a:pPr algn="l"/>
            <a:r>
              <a:rPr lang="en-US" dirty="0"/>
              <a:t>A = A -50</a:t>
            </a:r>
          </a:p>
          <a:p>
            <a:pPr algn="l"/>
            <a:r>
              <a:rPr lang="en-US" dirty="0"/>
              <a:t>write(A)</a:t>
            </a:r>
          </a:p>
          <a:p>
            <a:pPr algn="l"/>
            <a:endParaRPr lang="en-US" dirty="0"/>
          </a:p>
          <a:p>
            <a:pPr algn="l"/>
            <a:endParaRPr lang="en-US" dirty="0"/>
          </a:p>
          <a:p>
            <a:pPr algn="l"/>
            <a:endParaRPr lang="en-US" dirty="0"/>
          </a:p>
          <a:p>
            <a:pPr algn="l"/>
            <a:endParaRPr lang="en-US" dirty="0"/>
          </a:p>
          <a:p>
            <a:pPr algn="l"/>
            <a:endParaRPr lang="en-US" dirty="0"/>
          </a:p>
          <a:p>
            <a:pPr algn="l"/>
            <a:r>
              <a:rPr lang="en-US" dirty="0"/>
              <a:t>read(B)</a:t>
            </a:r>
          </a:p>
          <a:p>
            <a:pPr algn="l"/>
            <a:r>
              <a:rPr lang="en-US" dirty="0"/>
              <a:t>B=B+50</a:t>
            </a:r>
          </a:p>
          <a:p>
            <a:pPr algn="l"/>
            <a:r>
              <a:rPr lang="en-US" dirty="0"/>
              <a:t>write(B)</a:t>
            </a:r>
          </a:p>
        </p:txBody>
      </p:sp>
      <p:sp>
        <p:nvSpPr>
          <p:cNvPr id="654340" name="Text Box 4"/>
          <p:cNvSpPr txBox="1">
            <a:spLocks noChangeArrowheads="1"/>
          </p:cNvSpPr>
          <p:nvPr/>
        </p:nvSpPr>
        <p:spPr bwMode="auto">
          <a:xfrm>
            <a:off x="2960688" y="1357313"/>
            <a:ext cx="1384300" cy="448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/>
              <a:t>T2</a:t>
            </a:r>
          </a:p>
          <a:p>
            <a:pPr algn="l"/>
            <a:endParaRPr lang="en-US"/>
          </a:p>
          <a:p>
            <a:pPr algn="l"/>
            <a:endParaRPr lang="en-US"/>
          </a:p>
          <a:p>
            <a:pPr algn="l"/>
            <a:endParaRPr lang="en-US"/>
          </a:p>
          <a:p>
            <a:pPr algn="l"/>
            <a:r>
              <a:rPr lang="en-US"/>
              <a:t>read(A)</a:t>
            </a:r>
          </a:p>
          <a:p>
            <a:pPr algn="l"/>
            <a:r>
              <a:rPr lang="en-US"/>
              <a:t>tmp = A*0.1</a:t>
            </a:r>
          </a:p>
          <a:p>
            <a:pPr algn="l"/>
            <a:r>
              <a:rPr lang="en-US"/>
              <a:t>A = A – tmp</a:t>
            </a:r>
          </a:p>
          <a:p>
            <a:pPr algn="l"/>
            <a:r>
              <a:rPr lang="en-US"/>
              <a:t>write(A)</a:t>
            </a:r>
          </a:p>
          <a:p>
            <a:pPr algn="l"/>
            <a:endParaRPr lang="en-US"/>
          </a:p>
          <a:p>
            <a:pPr algn="l"/>
            <a:endParaRPr lang="en-US"/>
          </a:p>
          <a:p>
            <a:pPr algn="l"/>
            <a:endParaRPr lang="en-US"/>
          </a:p>
          <a:p>
            <a:pPr algn="l"/>
            <a:endParaRPr lang="en-US"/>
          </a:p>
          <a:p>
            <a:pPr algn="l"/>
            <a:endParaRPr lang="en-US"/>
          </a:p>
          <a:p>
            <a:pPr algn="l"/>
            <a:r>
              <a:rPr lang="en-US"/>
              <a:t>read(B)</a:t>
            </a:r>
          </a:p>
          <a:p>
            <a:pPr algn="l"/>
            <a:r>
              <a:rPr lang="en-US"/>
              <a:t>B = B+ tmp</a:t>
            </a:r>
          </a:p>
          <a:p>
            <a:pPr algn="l"/>
            <a:r>
              <a:rPr lang="en-US"/>
              <a:t>write(B)</a:t>
            </a:r>
          </a:p>
        </p:txBody>
      </p:sp>
      <p:sp>
        <p:nvSpPr>
          <p:cNvPr id="654341" name="Line 5"/>
          <p:cNvSpPr>
            <a:spLocks noChangeShapeType="1"/>
          </p:cNvSpPr>
          <p:nvPr/>
        </p:nvSpPr>
        <p:spPr bwMode="auto">
          <a:xfrm>
            <a:off x="952500" y="1660525"/>
            <a:ext cx="40513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4342" name="Line 6"/>
          <p:cNvSpPr>
            <a:spLocks noChangeShapeType="1"/>
          </p:cNvSpPr>
          <p:nvPr/>
        </p:nvSpPr>
        <p:spPr bwMode="auto">
          <a:xfrm>
            <a:off x="2671763" y="1460500"/>
            <a:ext cx="0" cy="411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4343" name="Text Box 7"/>
          <p:cNvSpPr txBox="1">
            <a:spLocks noChangeArrowheads="1"/>
          </p:cNvSpPr>
          <p:nvPr/>
        </p:nvSpPr>
        <p:spPr bwMode="auto">
          <a:xfrm>
            <a:off x="5291138" y="1695450"/>
            <a:ext cx="27511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/>
              <a:t>Is this schedule okay ?</a:t>
            </a:r>
          </a:p>
        </p:txBody>
      </p:sp>
      <p:sp>
        <p:nvSpPr>
          <p:cNvPr id="654344" name="Text Box 8"/>
          <p:cNvSpPr txBox="1">
            <a:spLocks noChangeArrowheads="1"/>
          </p:cNvSpPr>
          <p:nvPr/>
        </p:nvSpPr>
        <p:spPr bwMode="auto">
          <a:xfrm>
            <a:off x="5297488" y="2427288"/>
            <a:ext cx="33829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/>
              <a:t>Lets look at the final effect…</a:t>
            </a:r>
          </a:p>
        </p:txBody>
      </p:sp>
      <p:sp>
        <p:nvSpPr>
          <p:cNvPr id="654345" name="Text Box 9"/>
          <p:cNvSpPr txBox="1">
            <a:spLocks noChangeArrowheads="1"/>
          </p:cNvSpPr>
          <p:nvPr/>
        </p:nvSpPr>
        <p:spPr bwMode="auto">
          <a:xfrm>
            <a:off x="5314950" y="3170238"/>
            <a:ext cx="3135444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2000" dirty="0">
                <a:solidFill>
                  <a:srgbClr val="800000"/>
                </a:solidFill>
              </a:rPr>
              <a:t>Effect:      </a:t>
            </a:r>
            <a:r>
              <a:rPr lang="en-US" sz="2000" u="sng" dirty="0">
                <a:solidFill>
                  <a:srgbClr val="800000"/>
                </a:solidFill>
              </a:rPr>
              <a:t>Before</a:t>
            </a:r>
            <a:r>
              <a:rPr lang="en-US" sz="2000" dirty="0">
                <a:solidFill>
                  <a:srgbClr val="800000"/>
                </a:solidFill>
              </a:rPr>
              <a:t>       </a:t>
            </a:r>
            <a:r>
              <a:rPr lang="en-US" sz="2000" u="sng" dirty="0">
                <a:solidFill>
                  <a:srgbClr val="800000"/>
                </a:solidFill>
              </a:rPr>
              <a:t>After</a:t>
            </a:r>
          </a:p>
          <a:p>
            <a:pPr algn="l"/>
            <a:r>
              <a:rPr lang="en-US" sz="2000" dirty="0">
                <a:solidFill>
                  <a:srgbClr val="800000"/>
                </a:solidFill>
              </a:rPr>
              <a:t>           A      100          45</a:t>
            </a:r>
          </a:p>
          <a:p>
            <a:pPr algn="l"/>
            <a:r>
              <a:rPr lang="en-US" sz="2000" dirty="0">
                <a:solidFill>
                  <a:srgbClr val="800000"/>
                </a:solidFill>
              </a:rPr>
              <a:t>           B       50         105</a:t>
            </a:r>
          </a:p>
          <a:p>
            <a:pPr algn="l"/>
            <a:endParaRPr lang="en-US" sz="2000" dirty="0">
              <a:solidFill>
                <a:srgbClr val="800000"/>
              </a:solidFill>
            </a:endParaRPr>
          </a:p>
        </p:txBody>
      </p:sp>
      <p:sp>
        <p:nvSpPr>
          <p:cNvPr id="654346" name="Text Box 10"/>
          <p:cNvSpPr txBox="1">
            <a:spLocks noChangeArrowheads="1"/>
          </p:cNvSpPr>
          <p:nvPr/>
        </p:nvSpPr>
        <p:spPr bwMode="auto">
          <a:xfrm>
            <a:off x="5348288" y="4670425"/>
            <a:ext cx="3309689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>
                <a:solidFill>
                  <a:srgbClr val="0000FF"/>
                </a:solidFill>
              </a:rPr>
              <a:t>Further, the effect same as the</a:t>
            </a:r>
          </a:p>
          <a:p>
            <a:pPr algn="l"/>
            <a:r>
              <a:rPr lang="en-US" dirty="0">
                <a:solidFill>
                  <a:srgbClr val="0000FF"/>
                </a:solidFill>
              </a:rPr>
              <a:t>serial schedule 1.</a:t>
            </a:r>
          </a:p>
          <a:p>
            <a:pPr algn="l"/>
            <a:endParaRPr lang="en-US" dirty="0">
              <a:solidFill>
                <a:srgbClr val="0000FF"/>
              </a:solidFill>
            </a:endParaRPr>
          </a:p>
          <a:p>
            <a:pPr algn="l"/>
            <a:r>
              <a:rPr lang="en-US" dirty="0">
                <a:solidFill>
                  <a:srgbClr val="0000FF"/>
                </a:solidFill>
              </a:rPr>
              <a:t>Called </a:t>
            </a:r>
            <a:r>
              <a:rPr lang="en-US" i="1" u="sng" dirty="0">
                <a:solidFill>
                  <a:srgbClr val="0000FF"/>
                </a:solidFill>
              </a:rPr>
              <a:t>serializable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98097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746" name="Rectangle 2"/>
          <p:cNvSpPr>
            <a:spLocks noGrp="1" noChangeArrowheads="1"/>
          </p:cNvSpPr>
          <p:nvPr>
            <p:ph type="title"/>
          </p:nvPr>
        </p:nvSpPr>
        <p:spPr>
          <a:xfrm>
            <a:off x="593725" y="85725"/>
            <a:ext cx="8077200" cy="609600"/>
          </a:xfrm>
        </p:spPr>
        <p:txBody>
          <a:bodyPr/>
          <a:lstStyle/>
          <a:p>
            <a:r>
              <a:rPr lang="en-US"/>
              <a:t>Example Schedules (Cont.)</a:t>
            </a:r>
          </a:p>
        </p:txBody>
      </p:sp>
      <p:sp>
        <p:nvSpPr>
          <p:cNvPr id="543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2038" y="731838"/>
            <a:ext cx="6724650" cy="655637"/>
          </a:xfrm>
          <a:noFill/>
          <a:ln/>
        </p:spPr>
        <p:txBody>
          <a:bodyPr/>
          <a:lstStyle/>
          <a:p>
            <a:pPr>
              <a:buFont typeface="Monotype Sorts" charset="2"/>
              <a:buNone/>
              <a:tabLst>
                <a:tab pos="1947863" algn="l"/>
                <a:tab pos="2684463" algn="l"/>
                <a:tab pos="3594100" algn="l"/>
                <a:tab pos="4286250" algn="l"/>
              </a:tabLst>
            </a:pPr>
            <a:r>
              <a:rPr lang="en-US"/>
              <a:t>                 A “bad” schedule</a:t>
            </a:r>
          </a:p>
          <a:p>
            <a:pPr>
              <a:buFont typeface="Monotype Sorts" charset="2"/>
              <a:buNone/>
              <a:tabLst>
                <a:tab pos="1947863" algn="l"/>
                <a:tab pos="2684463" algn="l"/>
                <a:tab pos="3594100" algn="l"/>
                <a:tab pos="4286250" algn="l"/>
              </a:tabLst>
            </a:pPr>
            <a:r>
              <a:rPr lang="en-US"/>
              <a:t>			</a:t>
            </a:r>
            <a:endParaRPr lang="en-US" i="1"/>
          </a:p>
        </p:txBody>
      </p:sp>
      <p:sp>
        <p:nvSpPr>
          <p:cNvPr id="543750" name="Text Box 6"/>
          <p:cNvSpPr txBox="1">
            <a:spLocks noChangeArrowheads="1"/>
          </p:cNvSpPr>
          <p:nvPr/>
        </p:nvSpPr>
        <p:spPr bwMode="auto">
          <a:xfrm>
            <a:off x="5354638" y="3521075"/>
            <a:ext cx="17922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u="sng">
                <a:solidFill>
                  <a:srgbClr val="0000FF"/>
                </a:solidFill>
              </a:rPr>
              <a:t>Not consistent</a:t>
            </a:r>
          </a:p>
        </p:txBody>
      </p:sp>
      <p:sp>
        <p:nvSpPr>
          <p:cNvPr id="543751" name="Text Box 7"/>
          <p:cNvSpPr txBox="1">
            <a:spLocks noChangeArrowheads="1"/>
          </p:cNvSpPr>
          <p:nvPr/>
        </p:nvSpPr>
        <p:spPr bwMode="auto">
          <a:xfrm>
            <a:off x="987425" y="1343025"/>
            <a:ext cx="1143000" cy="366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/>
              <a:t>T1</a:t>
            </a:r>
          </a:p>
          <a:p>
            <a:pPr algn="l"/>
            <a:r>
              <a:rPr lang="en-US" dirty="0"/>
              <a:t>read(A)</a:t>
            </a:r>
          </a:p>
          <a:p>
            <a:pPr algn="l"/>
            <a:r>
              <a:rPr lang="en-US" dirty="0"/>
              <a:t>A = A -50</a:t>
            </a:r>
          </a:p>
          <a:p>
            <a:pPr algn="l"/>
            <a:endParaRPr lang="en-US" dirty="0"/>
          </a:p>
          <a:p>
            <a:pPr algn="l"/>
            <a:endParaRPr lang="en-US" dirty="0"/>
          </a:p>
          <a:p>
            <a:pPr algn="l"/>
            <a:endParaRPr lang="en-US" dirty="0"/>
          </a:p>
          <a:p>
            <a:pPr algn="l"/>
            <a:endParaRPr lang="en-US" dirty="0"/>
          </a:p>
          <a:p>
            <a:pPr algn="l"/>
            <a:endParaRPr lang="en-US" dirty="0"/>
          </a:p>
          <a:p>
            <a:pPr algn="l"/>
            <a:endParaRPr lang="en-US" dirty="0"/>
          </a:p>
          <a:p>
            <a:pPr algn="l"/>
            <a:r>
              <a:rPr lang="en-US" dirty="0"/>
              <a:t>write(A)</a:t>
            </a:r>
          </a:p>
          <a:p>
            <a:pPr algn="l"/>
            <a:r>
              <a:rPr lang="en-US" dirty="0"/>
              <a:t>read(B)</a:t>
            </a:r>
          </a:p>
          <a:p>
            <a:pPr algn="l"/>
            <a:r>
              <a:rPr lang="en-US" dirty="0"/>
              <a:t>B=B+50</a:t>
            </a:r>
          </a:p>
          <a:p>
            <a:pPr algn="l"/>
            <a:r>
              <a:rPr lang="en-US" dirty="0"/>
              <a:t>write(B)</a:t>
            </a:r>
          </a:p>
        </p:txBody>
      </p:sp>
      <p:sp>
        <p:nvSpPr>
          <p:cNvPr id="543752" name="Text Box 8"/>
          <p:cNvSpPr txBox="1">
            <a:spLocks noChangeArrowheads="1"/>
          </p:cNvSpPr>
          <p:nvPr/>
        </p:nvSpPr>
        <p:spPr bwMode="auto">
          <a:xfrm>
            <a:off x="2960688" y="1357313"/>
            <a:ext cx="1384300" cy="448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/>
              <a:t>T2</a:t>
            </a:r>
          </a:p>
          <a:p>
            <a:pPr algn="l"/>
            <a:endParaRPr lang="en-US"/>
          </a:p>
          <a:p>
            <a:pPr algn="l"/>
            <a:endParaRPr lang="en-US"/>
          </a:p>
          <a:p>
            <a:pPr algn="l"/>
            <a:r>
              <a:rPr lang="en-US"/>
              <a:t>read(A)</a:t>
            </a:r>
          </a:p>
          <a:p>
            <a:pPr algn="l"/>
            <a:r>
              <a:rPr lang="en-US"/>
              <a:t>tmp = A*0.1</a:t>
            </a:r>
          </a:p>
          <a:p>
            <a:pPr algn="l"/>
            <a:r>
              <a:rPr lang="en-US"/>
              <a:t>A = A – tmp</a:t>
            </a:r>
          </a:p>
          <a:p>
            <a:pPr algn="l"/>
            <a:r>
              <a:rPr lang="en-US"/>
              <a:t>write(A)</a:t>
            </a:r>
          </a:p>
          <a:p>
            <a:pPr algn="l"/>
            <a:r>
              <a:rPr lang="en-US"/>
              <a:t>read(B)</a:t>
            </a:r>
          </a:p>
          <a:p>
            <a:pPr algn="l"/>
            <a:endParaRPr lang="en-US"/>
          </a:p>
          <a:p>
            <a:pPr algn="l"/>
            <a:endParaRPr lang="en-US"/>
          </a:p>
          <a:p>
            <a:pPr algn="l"/>
            <a:endParaRPr lang="en-US"/>
          </a:p>
          <a:p>
            <a:pPr algn="l"/>
            <a:endParaRPr lang="en-US"/>
          </a:p>
          <a:p>
            <a:pPr algn="l"/>
            <a:endParaRPr lang="en-US"/>
          </a:p>
          <a:p>
            <a:pPr algn="l"/>
            <a:endParaRPr lang="en-US"/>
          </a:p>
          <a:p>
            <a:pPr algn="l"/>
            <a:r>
              <a:rPr lang="en-US"/>
              <a:t>B = B+ tmp</a:t>
            </a:r>
          </a:p>
          <a:p>
            <a:pPr algn="l"/>
            <a:r>
              <a:rPr lang="en-US"/>
              <a:t>write(B)</a:t>
            </a:r>
          </a:p>
        </p:txBody>
      </p:sp>
      <p:sp>
        <p:nvSpPr>
          <p:cNvPr id="543753" name="Line 9"/>
          <p:cNvSpPr>
            <a:spLocks noChangeShapeType="1"/>
          </p:cNvSpPr>
          <p:nvPr/>
        </p:nvSpPr>
        <p:spPr bwMode="auto">
          <a:xfrm>
            <a:off x="952500" y="1660525"/>
            <a:ext cx="40513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3754" name="Line 10"/>
          <p:cNvSpPr>
            <a:spLocks noChangeShapeType="1"/>
          </p:cNvSpPr>
          <p:nvPr/>
        </p:nvSpPr>
        <p:spPr bwMode="auto">
          <a:xfrm>
            <a:off x="2671763" y="1460500"/>
            <a:ext cx="0" cy="411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3756" name="Text Box 12"/>
          <p:cNvSpPr txBox="1">
            <a:spLocks noChangeArrowheads="1"/>
          </p:cNvSpPr>
          <p:nvPr/>
        </p:nvSpPr>
        <p:spPr bwMode="auto">
          <a:xfrm>
            <a:off x="5146361" y="1892300"/>
            <a:ext cx="324675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rgbClr val="800000"/>
                </a:solidFill>
              </a:rPr>
              <a:t>Effect:      </a:t>
            </a:r>
            <a:r>
              <a:rPr lang="en-US" sz="2000" u="sng">
                <a:solidFill>
                  <a:srgbClr val="800000"/>
                </a:solidFill>
              </a:rPr>
              <a:t>Before</a:t>
            </a:r>
            <a:r>
              <a:rPr lang="en-US" sz="2000">
                <a:solidFill>
                  <a:srgbClr val="800000"/>
                </a:solidFill>
              </a:rPr>
              <a:t>       </a:t>
            </a:r>
            <a:r>
              <a:rPr lang="en-US" sz="2000" u="sng">
                <a:solidFill>
                  <a:srgbClr val="800000"/>
                </a:solidFill>
              </a:rPr>
              <a:t>After</a:t>
            </a:r>
          </a:p>
          <a:p>
            <a:r>
              <a:rPr lang="en-US" sz="2000">
                <a:solidFill>
                  <a:srgbClr val="800000"/>
                </a:solidFill>
              </a:rPr>
              <a:t>           A      100          50</a:t>
            </a:r>
          </a:p>
          <a:p>
            <a:r>
              <a:rPr lang="en-US" sz="2000">
                <a:solidFill>
                  <a:srgbClr val="800000"/>
                </a:solidFill>
              </a:rPr>
              <a:t>           B       50           60</a:t>
            </a:r>
          </a:p>
          <a:p>
            <a:endParaRPr lang="en-US" sz="200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9038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3750" grpId="0"/>
      <p:bldP spid="54375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28739"/>
            <a:ext cx="7543800" cy="847580"/>
          </a:xfrm>
        </p:spPr>
        <p:txBody>
          <a:bodyPr/>
          <a:lstStyle/>
          <a:p>
            <a:r>
              <a:rPr lang="en-US" dirty="0"/>
              <a:t>Serializability</a:t>
            </a:r>
          </a:p>
        </p:txBody>
      </p:sp>
      <p:sp>
        <p:nvSpPr>
          <p:cNvPr id="65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72841"/>
            <a:ext cx="8229600" cy="4033982"/>
          </a:xfrm>
        </p:spPr>
        <p:txBody>
          <a:bodyPr/>
          <a:lstStyle/>
          <a:p>
            <a:r>
              <a:rPr lang="en-US" sz="2400" dirty="0"/>
              <a:t>A schedule is called </a:t>
            </a:r>
            <a:r>
              <a:rPr lang="en-US" sz="2400" i="1" dirty="0"/>
              <a:t>serializable</a:t>
            </a:r>
            <a:r>
              <a:rPr lang="en-US" sz="2400" dirty="0"/>
              <a:t> if:</a:t>
            </a:r>
          </a:p>
          <a:p>
            <a:pPr lvl="1"/>
            <a:r>
              <a:rPr lang="en-US" sz="2000" i="1" dirty="0">
                <a:solidFill>
                  <a:srgbClr val="FF0000"/>
                </a:solidFill>
              </a:rPr>
              <a:t>its final effect is the same as that of a serial schedule</a:t>
            </a:r>
          </a:p>
          <a:p>
            <a:endParaRPr lang="en-US" sz="2400" i="1" dirty="0"/>
          </a:p>
          <a:p>
            <a:r>
              <a:rPr lang="en-US" sz="2400" dirty="0"/>
              <a:t>Serializability </a:t>
            </a:r>
            <a:r>
              <a:rPr lang="en-US" sz="2400" dirty="0">
                <a:sym typeface="Wingdings" charset="2"/>
              </a:rPr>
              <a:t> database remains consistent</a:t>
            </a:r>
          </a:p>
          <a:p>
            <a:pPr lvl="1"/>
            <a:r>
              <a:rPr lang="en-US" sz="2000" dirty="0">
                <a:sym typeface="Wingdings" charset="2"/>
              </a:rPr>
              <a:t>Since serial schedules are consistent</a:t>
            </a:r>
          </a:p>
          <a:p>
            <a:endParaRPr lang="en-US" sz="2400" dirty="0">
              <a:sym typeface="Wingdings" charset="2"/>
            </a:endParaRPr>
          </a:p>
          <a:p>
            <a:r>
              <a:rPr lang="en-US" sz="2400" dirty="0">
                <a:sym typeface="Wingdings" charset="2"/>
              </a:rPr>
              <a:t>Non-serializable schedules are unlikely to result in consistent databases</a:t>
            </a:r>
          </a:p>
          <a:p>
            <a:endParaRPr lang="en-US" sz="2400" dirty="0">
              <a:sym typeface="Wingdings" charset="2"/>
            </a:endParaRPr>
          </a:p>
          <a:p>
            <a:r>
              <a:rPr lang="en-US" sz="2400" dirty="0">
                <a:sym typeface="Wingdings" charset="2"/>
              </a:rPr>
              <a:t>We will ensure </a:t>
            </a:r>
            <a:r>
              <a:rPr lang="en-US" sz="2400" dirty="0" err="1">
                <a:sym typeface="Wingdings" charset="2"/>
              </a:rPr>
              <a:t>serializability</a:t>
            </a:r>
            <a:endParaRPr lang="en-US" sz="2400" dirty="0">
              <a:sym typeface="Wingdings" charset="2"/>
            </a:endParaRPr>
          </a:p>
          <a:p>
            <a:pPr lvl="1"/>
            <a:r>
              <a:rPr lang="en-US" sz="2000" i="1" dirty="0">
                <a:sym typeface="Wingdings" charset="2"/>
              </a:rPr>
              <a:t>Though typically relaxed in real high-throughput environments...</a:t>
            </a:r>
          </a:p>
        </p:txBody>
      </p:sp>
    </p:spTree>
    <p:extLst>
      <p:ext uri="{BB962C8B-B14F-4D97-AF65-F5344CB8AC3E}">
        <p14:creationId xmlns:p14="http://schemas.microsoft.com/office/powerpoint/2010/main" val="9100232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19858"/>
            <a:ext cx="7543800" cy="847580"/>
          </a:xfrm>
        </p:spPr>
        <p:txBody>
          <a:bodyPr/>
          <a:lstStyle/>
          <a:p>
            <a:r>
              <a:rPr lang="en-US" dirty="0"/>
              <a:t>Serializability</a:t>
            </a:r>
          </a:p>
        </p:txBody>
      </p:sp>
      <p:sp>
        <p:nvSpPr>
          <p:cNvPr id="65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81722"/>
            <a:ext cx="8229600" cy="4033982"/>
          </a:xfrm>
        </p:spPr>
        <p:txBody>
          <a:bodyPr/>
          <a:lstStyle/>
          <a:p>
            <a:r>
              <a:rPr lang="en-US" sz="2400" dirty="0"/>
              <a:t>Not possible to look at all </a:t>
            </a:r>
            <a:r>
              <a:rPr lang="en-US" sz="2400" i="1" dirty="0"/>
              <a:t>n!</a:t>
            </a:r>
            <a:r>
              <a:rPr lang="en-US" sz="2400" dirty="0"/>
              <a:t> serial schedules to check if the effect is the same</a:t>
            </a:r>
          </a:p>
          <a:p>
            <a:pPr lvl="1"/>
            <a:r>
              <a:rPr lang="en-US" sz="2000" dirty="0"/>
              <a:t>Instead ensure </a:t>
            </a:r>
            <a:r>
              <a:rPr lang="en-US" sz="2000" dirty="0" err="1"/>
              <a:t>serializability</a:t>
            </a:r>
            <a:r>
              <a:rPr lang="en-US" sz="2000" dirty="0"/>
              <a:t> by disallowing certain schedules</a:t>
            </a:r>
          </a:p>
          <a:p>
            <a:endParaRPr lang="en-US" sz="2400" dirty="0"/>
          </a:p>
          <a:p>
            <a:r>
              <a:rPr lang="en-US" sz="2400" dirty="0"/>
              <a:t>Conflict </a:t>
            </a:r>
            <a:r>
              <a:rPr lang="en-US" sz="2400" dirty="0" err="1"/>
              <a:t>serializability</a:t>
            </a:r>
            <a:endParaRPr lang="en-US" sz="2400" dirty="0"/>
          </a:p>
          <a:p>
            <a:pPr>
              <a:buFont typeface="Monotype Sorts" charset="2"/>
              <a:buNone/>
            </a:pPr>
            <a:endParaRPr lang="en-US" sz="2400" dirty="0"/>
          </a:p>
          <a:p>
            <a:r>
              <a:rPr lang="en-US" sz="2400" dirty="0"/>
              <a:t>View </a:t>
            </a:r>
            <a:r>
              <a:rPr lang="en-US" sz="2400" dirty="0" err="1"/>
              <a:t>serializability</a:t>
            </a:r>
            <a:endParaRPr lang="en-US" sz="2400" dirty="0"/>
          </a:p>
          <a:p>
            <a:pPr lvl="1"/>
            <a:r>
              <a:rPr lang="en-US" sz="2000" dirty="0"/>
              <a:t>allows more schedules</a:t>
            </a:r>
          </a:p>
        </p:txBody>
      </p:sp>
    </p:spTree>
    <p:extLst>
      <p:ext uri="{BB962C8B-B14F-4D97-AF65-F5344CB8AC3E}">
        <p14:creationId xmlns:p14="http://schemas.microsoft.com/office/powerpoint/2010/main" val="382060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7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666"/>
            <a:ext cx="7543800" cy="847580"/>
          </a:xfrm>
        </p:spPr>
        <p:txBody>
          <a:bodyPr/>
          <a:lstStyle/>
          <a:p>
            <a:r>
              <a:rPr lang="en-US" dirty="0"/>
              <a:t>Conflict Serializability</a:t>
            </a:r>
          </a:p>
        </p:txBody>
      </p:sp>
      <p:sp>
        <p:nvSpPr>
          <p:cNvPr id="65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17246"/>
            <a:ext cx="8229600" cy="4033982"/>
          </a:xfrm>
        </p:spPr>
        <p:txBody>
          <a:bodyPr/>
          <a:lstStyle/>
          <a:p>
            <a:r>
              <a:rPr lang="en-US" sz="2800" dirty="0"/>
              <a:t>Two read/write instructions “conflict” if </a:t>
            </a:r>
          </a:p>
          <a:p>
            <a:pPr lvl="1"/>
            <a:r>
              <a:rPr lang="en-US" sz="2400" dirty="0"/>
              <a:t>They are by different transactions</a:t>
            </a:r>
          </a:p>
          <a:p>
            <a:pPr lvl="1"/>
            <a:r>
              <a:rPr lang="en-US" sz="2400" dirty="0"/>
              <a:t>They operate on the same data item</a:t>
            </a:r>
          </a:p>
          <a:p>
            <a:pPr lvl="1"/>
            <a:r>
              <a:rPr lang="en-US" sz="2400" dirty="0"/>
              <a:t>At least one is a “write” instruction</a:t>
            </a:r>
          </a:p>
          <a:p>
            <a:endParaRPr lang="en-US" sz="2800" dirty="0"/>
          </a:p>
          <a:p>
            <a:r>
              <a:rPr lang="en-US" sz="2800" dirty="0"/>
              <a:t>Why do we care ?</a:t>
            </a:r>
          </a:p>
          <a:p>
            <a:pPr lvl="1"/>
            <a:r>
              <a:rPr lang="en-US" sz="2400" dirty="0"/>
              <a:t>If two read/write instructions don’t conflict, they can be “swapped” without any change in the final effect</a:t>
            </a:r>
          </a:p>
          <a:p>
            <a:pPr lvl="1"/>
            <a:r>
              <a:rPr lang="en-US" sz="2400" dirty="0"/>
              <a:t>If they conflict they CAN’T be swapped</a:t>
            </a:r>
          </a:p>
        </p:txBody>
      </p:sp>
    </p:spTree>
    <p:extLst>
      <p:ext uri="{BB962C8B-B14F-4D97-AF65-F5344CB8AC3E}">
        <p14:creationId xmlns:p14="http://schemas.microsoft.com/office/powerpoint/2010/main" val="318853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6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63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6930" name="Rectangle 2"/>
          <p:cNvSpPr>
            <a:spLocks noGrp="1" noChangeArrowheads="1"/>
          </p:cNvSpPr>
          <p:nvPr>
            <p:ph type="title"/>
          </p:nvPr>
        </p:nvSpPr>
        <p:spPr>
          <a:xfrm>
            <a:off x="593725" y="95250"/>
            <a:ext cx="8077200" cy="609600"/>
          </a:xfrm>
        </p:spPr>
        <p:txBody>
          <a:bodyPr/>
          <a:lstStyle/>
          <a:p>
            <a:r>
              <a:rPr lang="en-US"/>
              <a:t>Equivalence by Swapping</a:t>
            </a:r>
          </a:p>
        </p:txBody>
      </p:sp>
      <p:grpSp>
        <p:nvGrpSpPr>
          <p:cNvPr id="636938" name="Group 10"/>
          <p:cNvGrpSpPr>
            <a:grpSpLocks/>
          </p:cNvGrpSpPr>
          <p:nvPr/>
        </p:nvGrpSpPr>
        <p:grpSpPr bwMode="auto">
          <a:xfrm>
            <a:off x="211138" y="712069"/>
            <a:ext cx="4051300" cy="4500563"/>
            <a:chOff x="600" y="846"/>
            <a:chExt cx="2552" cy="2835"/>
          </a:xfrm>
        </p:grpSpPr>
        <p:sp>
          <p:nvSpPr>
            <p:cNvPr id="636932" name="Text Box 4"/>
            <p:cNvSpPr txBox="1">
              <a:spLocks noChangeArrowheads="1"/>
            </p:cNvSpPr>
            <p:nvPr/>
          </p:nvSpPr>
          <p:spPr bwMode="auto">
            <a:xfrm>
              <a:off x="622" y="846"/>
              <a:ext cx="720" cy="2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/>
                <a:t>T1</a:t>
              </a:r>
            </a:p>
            <a:p>
              <a:pPr algn="l"/>
              <a:r>
                <a:rPr lang="en-US"/>
                <a:t>read(A)</a:t>
              </a:r>
            </a:p>
            <a:p>
              <a:pPr algn="l"/>
              <a:r>
                <a:rPr lang="en-US"/>
                <a:t>A = A -50</a:t>
              </a:r>
            </a:p>
            <a:p>
              <a:pPr algn="l"/>
              <a:r>
                <a:rPr lang="en-US"/>
                <a:t>write(A)</a:t>
              </a:r>
            </a:p>
            <a:p>
              <a:pPr algn="l"/>
              <a:endParaRPr lang="en-US"/>
            </a:p>
            <a:p>
              <a:pPr algn="l"/>
              <a:endParaRPr lang="en-US"/>
            </a:p>
            <a:p>
              <a:pPr algn="l"/>
              <a:endParaRPr lang="en-US"/>
            </a:p>
            <a:p>
              <a:pPr algn="l"/>
              <a:endParaRPr lang="en-US"/>
            </a:p>
            <a:p>
              <a:pPr algn="l"/>
              <a:endParaRPr lang="en-US"/>
            </a:p>
            <a:p>
              <a:pPr algn="l"/>
              <a:r>
                <a:rPr lang="en-US"/>
                <a:t>read(B)</a:t>
              </a:r>
            </a:p>
            <a:p>
              <a:pPr algn="l"/>
              <a:r>
                <a:rPr lang="en-US"/>
                <a:t>B=B+50</a:t>
              </a:r>
            </a:p>
            <a:p>
              <a:pPr algn="l"/>
              <a:r>
                <a:rPr lang="en-US"/>
                <a:t>write(B)</a:t>
              </a:r>
            </a:p>
          </p:txBody>
        </p:sp>
        <p:sp>
          <p:nvSpPr>
            <p:cNvPr id="636933" name="Text Box 5"/>
            <p:cNvSpPr txBox="1">
              <a:spLocks noChangeArrowheads="1"/>
            </p:cNvSpPr>
            <p:nvPr/>
          </p:nvSpPr>
          <p:spPr bwMode="auto">
            <a:xfrm>
              <a:off x="1865" y="855"/>
              <a:ext cx="872" cy="28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/>
                <a:t>T2</a:t>
              </a:r>
            </a:p>
            <a:p>
              <a:pPr algn="l"/>
              <a:endParaRPr lang="en-US"/>
            </a:p>
            <a:p>
              <a:pPr algn="l"/>
              <a:endParaRPr lang="en-US"/>
            </a:p>
            <a:p>
              <a:pPr algn="l"/>
              <a:endParaRPr lang="en-US"/>
            </a:p>
            <a:p>
              <a:pPr algn="l"/>
              <a:r>
                <a:rPr lang="en-US"/>
                <a:t>read(A)</a:t>
              </a:r>
            </a:p>
            <a:p>
              <a:pPr algn="l"/>
              <a:r>
                <a:rPr lang="en-US"/>
                <a:t>tmp = A*0.1</a:t>
              </a:r>
            </a:p>
            <a:p>
              <a:pPr algn="l"/>
              <a:r>
                <a:rPr lang="en-US"/>
                <a:t>A = A – tmp</a:t>
              </a:r>
            </a:p>
            <a:p>
              <a:pPr algn="l"/>
              <a:r>
                <a:rPr lang="en-US"/>
                <a:t>write(A)</a:t>
              </a:r>
            </a:p>
            <a:p>
              <a:pPr algn="l"/>
              <a:endParaRPr lang="en-US"/>
            </a:p>
            <a:p>
              <a:pPr algn="l"/>
              <a:endParaRPr lang="en-US"/>
            </a:p>
            <a:p>
              <a:pPr algn="l"/>
              <a:endParaRPr lang="en-US"/>
            </a:p>
            <a:p>
              <a:pPr algn="l"/>
              <a:endParaRPr lang="en-US"/>
            </a:p>
            <a:p>
              <a:pPr algn="l"/>
              <a:endParaRPr lang="en-US"/>
            </a:p>
            <a:p>
              <a:pPr algn="l"/>
              <a:r>
                <a:rPr lang="en-US"/>
                <a:t>read(B)</a:t>
              </a:r>
            </a:p>
            <a:p>
              <a:pPr algn="l"/>
              <a:r>
                <a:rPr lang="en-US"/>
                <a:t>B = B+ tmp</a:t>
              </a:r>
            </a:p>
            <a:p>
              <a:pPr algn="l"/>
              <a:r>
                <a:rPr lang="en-US"/>
                <a:t>write(B)</a:t>
              </a:r>
            </a:p>
          </p:txBody>
        </p:sp>
        <p:sp>
          <p:nvSpPr>
            <p:cNvPr id="636934" name="Line 6"/>
            <p:cNvSpPr>
              <a:spLocks noChangeShapeType="1"/>
            </p:cNvSpPr>
            <p:nvPr/>
          </p:nvSpPr>
          <p:spPr bwMode="auto">
            <a:xfrm>
              <a:off x="600" y="1046"/>
              <a:ext cx="255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pPr algn="l"/>
              <a:endParaRPr lang="en-US"/>
            </a:p>
          </p:txBody>
        </p:sp>
        <p:sp>
          <p:nvSpPr>
            <p:cNvPr id="636935" name="Line 7"/>
            <p:cNvSpPr>
              <a:spLocks noChangeShapeType="1"/>
            </p:cNvSpPr>
            <p:nvPr/>
          </p:nvSpPr>
          <p:spPr bwMode="auto">
            <a:xfrm>
              <a:off x="1683" y="920"/>
              <a:ext cx="0" cy="25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pPr algn="l"/>
              <a:endParaRPr lang="en-US"/>
            </a:p>
          </p:txBody>
        </p:sp>
      </p:grpSp>
      <p:grpSp>
        <p:nvGrpSpPr>
          <p:cNvPr id="636939" name="Group 11"/>
          <p:cNvGrpSpPr>
            <a:grpSpLocks/>
          </p:cNvGrpSpPr>
          <p:nvPr/>
        </p:nvGrpSpPr>
        <p:grpSpPr bwMode="auto">
          <a:xfrm>
            <a:off x="4789488" y="718419"/>
            <a:ext cx="4051300" cy="4500563"/>
            <a:chOff x="600" y="846"/>
            <a:chExt cx="2552" cy="2835"/>
          </a:xfrm>
        </p:grpSpPr>
        <p:sp>
          <p:nvSpPr>
            <p:cNvPr id="636940" name="Text Box 12"/>
            <p:cNvSpPr txBox="1">
              <a:spLocks noChangeArrowheads="1"/>
            </p:cNvSpPr>
            <p:nvPr/>
          </p:nvSpPr>
          <p:spPr bwMode="auto">
            <a:xfrm>
              <a:off x="622" y="846"/>
              <a:ext cx="720" cy="2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/>
                <a:t>T1</a:t>
              </a:r>
            </a:p>
            <a:p>
              <a:pPr algn="l"/>
              <a:r>
                <a:rPr lang="en-US"/>
                <a:t>read(A)</a:t>
              </a:r>
            </a:p>
            <a:p>
              <a:pPr algn="l"/>
              <a:r>
                <a:rPr lang="en-US"/>
                <a:t>A = A -50</a:t>
              </a:r>
            </a:p>
            <a:p>
              <a:pPr algn="l"/>
              <a:r>
                <a:rPr lang="en-US"/>
                <a:t>write(A)</a:t>
              </a:r>
            </a:p>
            <a:p>
              <a:pPr algn="l"/>
              <a:endParaRPr lang="en-US"/>
            </a:p>
            <a:p>
              <a:pPr algn="l"/>
              <a:endParaRPr lang="en-US"/>
            </a:p>
            <a:p>
              <a:pPr algn="l"/>
              <a:endParaRPr lang="en-US"/>
            </a:p>
            <a:p>
              <a:pPr algn="l"/>
              <a:endParaRPr lang="en-US"/>
            </a:p>
            <a:p>
              <a:pPr algn="l"/>
              <a:r>
                <a:rPr lang="en-US" b="1">
                  <a:solidFill>
                    <a:schemeClr val="tx2"/>
                  </a:solidFill>
                </a:rPr>
                <a:t>read(B)</a:t>
              </a:r>
            </a:p>
            <a:p>
              <a:pPr algn="l"/>
              <a:endParaRPr lang="en-US" b="1"/>
            </a:p>
            <a:p>
              <a:pPr algn="l"/>
              <a:r>
                <a:rPr lang="en-US"/>
                <a:t>B=B+50</a:t>
              </a:r>
            </a:p>
            <a:p>
              <a:pPr algn="l"/>
              <a:r>
                <a:rPr lang="en-US"/>
                <a:t>write(B)</a:t>
              </a:r>
            </a:p>
          </p:txBody>
        </p:sp>
        <p:sp>
          <p:nvSpPr>
            <p:cNvPr id="636941" name="Text Box 13"/>
            <p:cNvSpPr txBox="1">
              <a:spLocks noChangeArrowheads="1"/>
            </p:cNvSpPr>
            <p:nvPr/>
          </p:nvSpPr>
          <p:spPr bwMode="auto">
            <a:xfrm>
              <a:off x="1865" y="855"/>
              <a:ext cx="872" cy="28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/>
                <a:t>T2</a:t>
              </a:r>
            </a:p>
            <a:p>
              <a:pPr algn="l"/>
              <a:endParaRPr lang="en-US"/>
            </a:p>
            <a:p>
              <a:pPr algn="l"/>
              <a:endParaRPr lang="en-US"/>
            </a:p>
            <a:p>
              <a:pPr algn="l"/>
              <a:endParaRPr lang="en-US"/>
            </a:p>
            <a:p>
              <a:pPr algn="l"/>
              <a:r>
                <a:rPr lang="en-US"/>
                <a:t>read(A)</a:t>
              </a:r>
            </a:p>
            <a:p>
              <a:pPr algn="l"/>
              <a:r>
                <a:rPr lang="en-US"/>
                <a:t>tmp = A*0.1</a:t>
              </a:r>
            </a:p>
            <a:p>
              <a:pPr algn="l"/>
              <a:r>
                <a:rPr lang="en-US"/>
                <a:t>A = A – tmp</a:t>
              </a:r>
            </a:p>
            <a:p>
              <a:pPr algn="l"/>
              <a:endParaRPr lang="en-US"/>
            </a:p>
            <a:p>
              <a:pPr algn="l"/>
              <a:endParaRPr lang="en-US"/>
            </a:p>
            <a:p>
              <a:pPr algn="l"/>
              <a:r>
                <a:rPr lang="en-US" b="1">
                  <a:solidFill>
                    <a:schemeClr val="tx2"/>
                  </a:solidFill>
                </a:rPr>
                <a:t>write(A)</a:t>
              </a:r>
            </a:p>
            <a:p>
              <a:pPr algn="l"/>
              <a:endParaRPr lang="en-US" b="1">
                <a:solidFill>
                  <a:schemeClr val="tx2"/>
                </a:solidFill>
              </a:endParaRPr>
            </a:p>
            <a:p>
              <a:pPr algn="l"/>
              <a:endParaRPr lang="en-US"/>
            </a:p>
            <a:p>
              <a:pPr algn="l"/>
              <a:endParaRPr lang="en-US"/>
            </a:p>
            <a:p>
              <a:pPr algn="l"/>
              <a:r>
                <a:rPr lang="en-US"/>
                <a:t>read(B)</a:t>
              </a:r>
            </a:p>
            <a:p>
              <a:pPr algn="l"/>
              <a:r>
                <a:rPr lang="en-US"/>
                <a:t>B = B+ tmp</a:t>
              </a:r>
            </a:p>
            <a:p>
              <a:pPr algn="l"/>
              <a:r>
                <a:rPr lang="en-US"/>
                <a:t>write(B)</a:t>
              </a:r>
            </a:p>
          </p:txBody>
        </p:sp>
        <p:sp>
          <p:nvSpPr>
            <p:cNvPr id="636942" name="Line 14"/>
            <p:cNvSpPr>
              <a:spLocks noChangeShapeType="1"/>
            </p:cNvSpPr>
            <p:nvPr/>
          </p:nvSpPr>
          <p:spPr bwMode="auto">
            <a:xfrm>
              <a:off x="600" y="1046"/>
              <a:ext cx="255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pPr algn="l"/>
              <a:endParaRPr lang="en-US"/>
            </a:p>
          </p:txBody>
        </p:sp>
        <p:sp>
          <p:nvSpPr>
            <p:cNvPr id="636943" name="Line 15"/>
            <p:cNvSpPr>
              <a:spLocks noChangeShapeType="1"/>
            </p:cNvSpPr>
            <p:nvPr/>
          </p:nvSpPr>
          <p:spPr bwMode="auto">
            <a:xfrm>
              <a:off x="1683" y="920"/>
              <a:ext cx="0" cy="25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pPr algn="l"/>
              <a:endParaRPr lang="en-US"/>
            </a:p>
          </p:txBody>
        </p:sp>
      </p:grpSp>
      <p:sp>
        <p:nvSpPr>
          <p:cNvPr id="636945" name="Text Box 17"/>
          <p:cNvSpPr txBox="1">
            <a:spLocks noChangeArrowheads="1"/>
          </p:cNvSpPr>
          <p:nvPr/>
        </p:nvSpPr>
        <p:spPr bwMode="auto">
          <a:xfrm>
            <a:off x="466725" y="5436469"/>
            <a:ext cx="281305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>
                <a:solidFill>
                  <a:srgbClr val="800000"/>
                </a:solidFill>
              </a:rPr>
              <a:t>Effect:      </a:t>
            </a:r>
            <a:r>
              <a:rPr lang="en-US" u="sng" dirty="0">
                <a:solidFill>
                  <a:srgbClr val="800000"/>
                </a:solidFill>
              </a:rPr>
              <a:t>Before</a:t>
            </a:r>
            <a:r>
              <a:rPr lang="en-US" dirty="0">
                <a:solidFill>
                  <a:srgbClr val="800000"/>
                </a:solidFill>
              </a:rPr>
              <a:t>       </a:t>
            </a:r>
            <a:r>
              <a:rPr lang="en-US" u="sng" dirty="0">
                <a:solidFill>
                  <a:srgbClr val="800000"/>
                </a:solidFill>
              </a:rPr>
              <a:t>After</a:t>
            </a:r>
          </a:p>
          <a:p>
            <a:pPr algn="l"/>
            <a:r>
              <a:rPr lang="en-US" dirty="0">
                <a:solidFill>
                  <a:srgbClr val="800000"/>
                </a:solidFill>
              </a:rPr>
              <a:t>           A      100          45</a:t>
            </a:r>
          </a:p>
          <a:p>
            <a:pPr algn="l"/>
            <a:r>
              <a:rPr lang="en-US" dirty="0">
                <a:solidFill>
                  <a:srgbClr val="800000"/>
                </a:solidFill>
              </a:rPr>
              <a:t>           B       50         105</a:t>
            </a:r>
          </a:p>
          <a:p>
            <a:pPr algn="l"/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636946" name="Text Box 18"/>
          <p:cNvSpPr txBox="1">
            <a:spLocks noChangeArrowheads="1"/>
          </p:cNvSpPr>
          <p:nvPr/>
        </p:nvSpPr>
        <p:spPr bwMode="auto">
          <a:xfrm>
            <a:off x="5219700" y="5436469"/>
            <a:ext cx="281305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>
                <a:solidFill>
                  <a:srgbClr val="800000"/>
                </a:solidFill>
              </a:rPr>
              <a:t>Effect:      </a:t>
            </a:r>
            <a:r>
              <a:rPr lang="en-US" u="sng" dirty="0">
                <a:solidFill>
                  <a:srgbClr val="800000"/>
                </a:solidFill>
              </a:rPr>
              <a:t>Before</a:t>
            </a:r>
            <a:r>
              <a:rPr lang="en-US" dirty="0">
                <a:solidFill>
                  <a:srgbClr val="800000"/>
                </a:solidFill>
              </a:rPr>
              <a:t>       </a:t>
            </a:r>
            <a:r>
              <a:rPr lang="en-US" u="sng" dirty="0">
                <a:solidFill>
                  <a:srgbClr val="800000"/>
                </a:solidFill>
              </a:rPr>
              <a:t>After</a:t>
            </a:r>
          </a:p>
          <a:p>
            <a:pPr algn="l"/>
            <a:r>
              <a:rPr lang="en-US" dirty="0">
                <a:solidFill>
                  <a:srgbClr val="800000"/>
                </a:solidFill>
              </a:rPr>
              <a:t>           A      100          45</a:t>
            </a:r>
          </a:p>
          <a:p>
            <a:pPr algn="l"/>
            <a:r>
              <a:rPr lang="en-US" dirty="0">
                <a:solidFill>
                  <a:srgbClr val="800000"/>
                </a:solidFill>
              </a:rPr>
              <a:t>           B       50         105</a:t>
            </a:r>
          </a:p>
          <a:p>
            <a:pPr algn="l"/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636947" name="Text Box 19"/>
          <p:cNvSpPr txBox="1">
            <a:spLocks noChangeArrowheads="1"/>
          </p:cNvSpPr>
          <p:nvPr/>
        </p:nvSpPr>
        <p:spPr bwMode="auto">
          <a:xfrm>
            <a:off x="4202113" y="5771432"/>
            <a:ext cx="450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/>
              <a:t>==</a:t>
            </a:r>
          </a:p>
        </p:txBody>
      </p:sp>
    </p:spTree>
    <p:extLst>
      <p:ext uri="{BB962C8B-B14F-4D97-AF65-F5344CB8AC3E}">
        <p14:creationId xmlns:p14="http://schemas.microsoft.com/office/powerpoint/2010/main" val="998940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6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6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6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6946" grpId="0"/>
      <p:bldP spid="63694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593725" y="95250"/>
            <a:ext cx="8077200" cy="609600"/>
          </a:xfrm>
        </p:spPr>
        <p:txBody>
          <a:bodyPr/>
          <a:lstStyle/>
          <a:p>
            <a:r>
              <a:rPr lang="en-US"/>
              <a:t>Equivalence by Swapping</a:t>
            </a:r>
          </a:p>
        </p:txBody>
      </p:sp>
      <p:grpSp>
        <p:nvGrpSpPr>
          <p:cNvPr id="659459" name="Group 3"/>
          <p:cNvGrpSpPr>
            <a:grpSpLocks/>
          </p:cNvGrpSpPr>
          <p:nvPr/>
        </p:nvGrpSpPr>
        <p:grpSpPr bwMode="auto">
          <a:xfrm>
            <a:off x="211138" y="717476"/>
            <a:ext cx="4051300" cy="4500562"/>
            <a:chOff x="600" y="846"/>
            <a:chExt cx="2552" cy="2835"/>
          </a:xfrm>
        </p:grpSpPr>
        <p:sp>
          <p:nvSpPr>
            <p:cNvPr id="659460" name="Text Box 4"/>
            <p:cNvSpPr txBox="1">
              <a:spLocks noChangeArrowheads="1"/>
            </p:cNvSpPr>
            <p:nvPr/>
          </p:nvSpPr>
          <p:spPr bwMode="auto">
            <a:xfrm>
              <a:off x="622" y="846"/>
              <a:ext cx="720" cy="2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/>
                <a:t>T1</a:t>
              </a:r>
            </a:p>
            <a:p>
              <a:pPr algn="l"/>
              <a:r>
                <a:rPr lang="en-US"/>
                <a:t>read(A)</a:t>
              </a:r>
            </a:p>
            <a:p>
              <a:pPr algn="l"/>
              <a:r>
                <a:rPr lang="en-US"/>
                <a:t>A = A -50</a:t>
              </a:r>
            </a:p>
            <a:p>
              <a:pPr algn="l"/>
              <a:r>
                <a:rPr lang="en-US"/>
                <a:t>write(A)</a:t>
              </a:r>
            </a:p>
            <a:p>
              <a:pPr algn="l"/>
              <a:endParaRPr lang="en-US"/>
            </a:p>
            <a:p>
              <a:pPr algn="l"/>
              <a:endParaRPr lang="en-US"/>
            </a:p>
            <a:p>
              <a:pPr algn="l"/>
              <a:endParaRPr lang="en-US"/>
            </a:p>
            <a:p>
              <a:pPr algn="l"/>
              <a:endParaRPr lang="en-US"/>
            </a:p>
            <a:p>
              <a:pPr algn="l"/>
              <a:endParaRPr lang="en-US"/>
            </a:p>
            <a:p>
              <a:pPr algn="l"/>
              <a:r>
                <a:rPr lang="en-US"/>
                <a:t>read(B)</a:t>
              </a:r>
            </a:p>
            <a:p>
              <a:pPr algn="l"/>
              <a:r>
                <a:rPr lang="en-US"/>
                <a:t>B=B+50</a:t>
              </a:r>
            </a:p>
            <a:p>
              <a:pPr algn="l"/>
              <a:r>
                <a:rPr lang="en-US"/>
                <a:t>write(B)</a:t>
              </a:r>
            </a:p>
          </p:txBody>
        </p:sp>
        <p:sp>
          <p:nvSpPr>
            <p:cNvPr id="659461" name="Text Box 5"/>
            <p:cNvSpPr txBox="1">
              <a:spLocks noChangeArrowheads="1"/>
            </p:cNvSpPr>
            <p:nvPr/>
          </p:nvSpPr>
          <p:spPr bwMode="auto">
            <a:xfrm>
              <a:off x="1865" y="855"/>
              <a:ext cx="872" cy="28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/>
                <a:t>T2</a:t>
              </a:r>
            </a:p>
            <a:p>
              <a:pPr algn="l"/>
              <a:endParaRPr lang="en-US"/>
            </a:p>
            <a:p>
              <a:pPr algn="l"/>
              <a:endParaRPr lang="en-US"/>
            </a:p>
            <a:p>
              <a:pPr algn="l"/>
              <a:endParaRPr lang="en-US"/>
            </a:p>
            <a:p>
              <a:pPr algn="l"/>
              <a:r>
                <a:rPr lang="en-US"/>
                <a:t>read(A)</a:t>
              </a:r>
            </a:p>
            <a:p>
              <a:pPr algn="l"/>
              <a:r>
                <a:rPr lang="en-US"/>
                <a:t>tmp = A*0.1</a:t>
              </a:r>
            </a:p>
            <a:p>
              <a:pPr algn="l"/>
              <a:r>
                <a:rPr lang="en-US"/>
                <a:t>A = A – tmp</a:t>
              </a:r>
            </a:p>
            <a:p>
              <a:pPr algn="l"/>
              <a:r>
                <a:rPr lang="en-US"/>
                <a:t>write(A)</a:t>
              </a:r>
            </a:p>
            <a:p>
              <a:pPr algn="l"/>
              <a:endParaRPr lang="en-US"/>
            </a:p>
            <a:p>
              <a:pPr algn="l"/>
              <a:endParaRPr lang="en-US"/>
            </a:p>
            <a:p>
              <a:pPr algn="l"/>
              <a:endParaRPr lang="en-US"/>
            </a:p>
            <a:p>
              <a:pPr algn="l"/>
              <a:endParaRPr lang="en-US"/>
            </a:p>
            <a:p>
              <a:pPr algn="l"/>
              <a:endParaRPr lang="en-US"/>
            </a:p>
            <a:p>
              <a:pPr algn="l"/>
              <a:r>
                <a:rPr lang="en-US"/>
                <a:t>read(B)</a:t>
              </a:r>
            </a:p>
            <a:p>
              <a:pPr algn="l"/>
              <a:r>
                <a:rPr lang="en-US"/>
                <a:t>B = B+ tmp</a:t>
              </a:r>
            </a:p>
            <a:p>
              <a:pPr algn="l"/>
              <a:r>
                <a:rPr lang="en-US"/>
                <a:t>write(B)</a:t>
              </a:r>
            </a:p>
          </p:txBody>
        </p:sp>
        <p:sp>
          <p:nvSpPr>
            <p:cNvPr id="659462" name="Line 6"/>
            <p:cNvSpPr>
              <a:spLocks noChangeShapeType="1"/>
            </p:cNvSpPr>
            <p:nvPr/>
          </p:nvSpPr>
          <p:spPr bwMode="auto">
            <a:xfrm>
              <a:off x="600" y="1046"/>
              <a:ext cx="255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pPr algn="l"/>
              <a:endParaRPr lang="en-US"/>
            </a:p>
          </p:txBody>
        </p:sp>
        <p:sp>
          <p:nvSpPr>
            <p:cNvPr id="659463" name="Line 7"/>
            <p:cNvSpPr>
              <a:spLocks noChangeShapeType="1"/>
            </p:cNvSpPr>
            <p:nvPr/>
          </p:nvSpPr>
          <p:spPr bwMode="auto">
            <a:xfrm>
              <a:off x="1683" y="920"/>
              <a:ext cx="0" cy="25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pPr algn="l"/>
              <a:endParaRPr lang="en-US"/>
            </a:p>
          </p:txBody>
        </p:sp>
      </p:grpSp>
      <p:grpSp>
        <p:nvGrpSpPr>
          <p:cNvPr id="659464" name="Group 8"/>
          <p:cNvGrpSpPr>
            <a:grpSpLocks/>
          </p:cNvGrpSpPr>
          <p:nvPr/>
        </p:nvGrpSpPr>
        <p:grpSpPr bwMode="auto">
          <a:xfrm>
            <a:off x="4789488" y="723826"/>
            <a:ext cx="4051300" cy="4500562"/>
            <a:chOff x="600" y="846"/>
            <a:chExt cx="2552" cy="2835"/>
          </a:xfrm>
        </p:grpSpPr>
        <p:sp>
          <p:nvSpPr>
            <p:cNvPr id="659465" name="Text Box 9"/>
            <p:cNvSpPr txBox="1">
              <a:spLocks noChangeArrowheads="1"/>
            </p:cNvSpPr>
            <p:nvPr/>
          </p:nvSpPr>
          <p:spPr bwMode="auto">
            <a:xfrm>
              <a:off x="622" y="846"/>
              <a:ext cx="720" cy="2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/>
                <a:t>T1</a:t>
              </a:r>
            </a:p>
            <a:p>
              <a:pPr algn="l"/>
              <a:r>
                <a:rPr lang="en-US"/>
                <a:t>read(A)</a:t>
              </a:r>
            </a:p>
            <a:p>
              <a:pPr algn="l"/>
              <a:r>
                <a:rPr lang="en-US"/>
                <a:t>A = A -50</a:t>
              </a:r>
            </a:p>
            <a:p>
              <a:pPr algn="l"/>
              <a:r>
                <a:rPr lang="en-US"/>
                <a:t>write(A)</a:t>
              </a:r>
            </a:p>
            <a:p>
              <a:pPr algn="l"/>
              <a:endParaRPr lang="en-US"/>
            </a:p>
            <a:p>
              <a:pPr algn="l"/>
              <a:endParaRPr lang="en-US"/>
            </a:p>
            <a:p>
              <a:pPr algn="l"/>
              <a:endParaRPr lang="en-US"/>
            </a:p>
            <a:p>
              <a:pPr algn="l"/>
              <a:endParaRPr lang="en-US"/>
            </a:p>
            <a:p>
              <a:pPr algn="l"/>
              <a:endParaRPr lang="en-US"/>
            </a:p>
            <a:p>
              <a:pPr algn="l"/>
              <a:r>
                <a:rPr lang="en-US"/>
                <a:t>read(B)</a:t>
              </a:r>
            </a:p>
            <a:p>
              <a:pPr algn="l"/>
              <a:r>
                <a:rPr lang="en-US"/>
                <a:t>B=B+50</a:t>
              </a:r>
            </a:p>
            <a:p>
              <a:pPr algn="l"/>
              <a:endParaRPr lang="en-US"/>
            </a:p>
            <a:p>
              <a:pPr algn="l"/>
              <a:endParaRPr lang="en-US"/>
            </a:p>
            <a:p>
              <a:pPr algn="l"/>
              <a:r>
                <a:rPr lang="en-US" b="1">
                  <a:solidFill>
                    <a:schemeClr val="tx2"/>
                  </a:solidFill>
                </a:rPr>
                <a:t>write(B)</a:t>
              </a:r>
            </a:p>
          </p:txBody>
        </p:sp>
        <p:sp>
          <p:nvSpPr>
            <p:cNvPr id="659466" name="Text Box 10"/>
            <p:cNvSpPr txBox="1">
              <a:spLocks noChangeArrowheads="1"/>
            </p:cNvSpPr>
            <p:nvPr/>
          </p:nvSpPr>
          <p:spPr bwMode="auto">
            <a:xfrm>
              <a:off x="1865" y="855"/>
              <a:ext cx="872" cy="28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/>
                <a:t>T2</a:t>
              </a:r>
            </a:p>
            <a:p>
              <a:pPr algn="l"/>
              <a:endParaRPr lang="en-US"/>
            </a:p>
            <a:p>
              <a:pPr algn="l"/>
              <a:endParaRPr lang="en-US"/>
            </a:p>
            <a:p>
              <a:pPr algn="l"/>
              <a:endParaRPr lang="en-US"/>
            </a:p>
            <a:p>
              <a:pPr algn="l"/>
              <a:r>
                <a:rPr lang="en-US"/>
                <a:t>read(A)</a:t>
              </a:r>
            </a:p>
            <a:p>
              <a:pPr algn="l"/>
              <a:r>
                <a:rPr lang="en-US"/>
                <a:t>tmp = A*0.1</a:t>
              </a:r>
            </a:p>
            <a:p>
              <a:pPr algn="l"/>
              <a:r>
                <a:rPr lang="en-US"/>
                <a:t>A = A – tmp</a:t>
              </a:r>
            </a:p>
            <a:p>
              <a:pPr algn="l"/>
              <a:r>
                <a:rPr lang="en-US"/>
                <a:t>write(A)</a:t>
              </a:r>
            </a:p>
            <a:p>
              <a:pPr algn="l"/>
              <a:endParaRPr lang="en-US"/>
            </a:p>
            <a:p>
              <a:pPr algn="l"/>
              <a:endParaRPr lang="en-US"/>
            </a:p>
            <a:p>
              <a:pPr algn="l"/>
              <a:endParaRPr lang="en-US"/>
            </a:p>
            <a:p>
              <a:pPr algn="l"/>
              <a:r>
                <a:rPr lang="en-US" b="1">
                  <a:solidFill>
                    <a:schemeClr val="tx2"/>
                  </a:solidFill>
                </a:rPr>
                <a:t>read(B)</a:t>
              </a:r>
            </a:p>
            <a:p>
              <a:pPr algn="l"/>
              <a:endParaRPr lang="en-US" b="1">
                <a:solidFill>
                  <a:schemeClr val="tx2"/>
                </a:solidFill>
              </a:endParaRPr>
            </a:p>
            <a:p>
              <a:pPr algn="l"/>
              <a:endParaRPr lang="en-US"/>
            </a:p>
            <a:p>
              <a:pPr algn="l"/>
              <a:r>
                <a:rPr lang="en-US"/>
                <a:t>B = B+ tmp</a:t>
              </a:r>
            </a:p>
            <a:p>
              <a:pPr algn="l"/>
              <a:r>
                <a:rPr lang="en-US"/>
                <a:t>write(B)</a:t>
              </a:r>
            </a:p>
          </p:txBody>
        </p:sp>
        <p:sp>
          <p:nvSpPr>
            <p:cNvPr id="659467" name="Line 11"/>
            <p:cNvSpPr>
              <a:spLocks noChangeShapeType="1"/>
            </p:cNvSpPr>
            <p:nvPr/>
          </p:nvSpPr>
          <p:spPr bwMode="auto">
            <a:xfrm>
              <a:off x="600" y="1046"/>
              <a:ext cx="255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pPr algn="l"/>
              <a:endParaRPr lang="en-US"/>
            </a:p>
          </p:txBody>
        </p:sp>
        <p:sp>
          <p:nvSpPr>
            <p:cNvPr id="659468" name="Line 12"/>
            <p:cNvSpPr>
              <a:spLocks noChangeShapeType="1"/>
            </p:cNvSpPr>
            <p:nvPr/>
          </p:nvSpPr>
          <p:spPr bwMode="auto">
            <a:xfrm>
              <a:off x="1683" y="920"/>
              <a:ext cx="0" cy="25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pPr algn="l"/>
              <a:endParaRPr lang="en-US"/>
            </a:p>
          </p:txBody>
        </p:sp>
      </p:grpSp>
      <p:sp>
        <p:nvSpPr>
          <p:cNvPr id="659469" name="Text Box 13"/>
          <p:cNvSpPr txBox="1">
            <a:spLocks noChangeArrowheads="1"/>
          </p:cNvSpPr>
          <p:nvPr/>
        </p:nvSpPr>
        <p:spPr bwMode="auto">
          <a:xfrm>
            <a:off x="466725" y="5427588"/>
            <a:ext cx="281305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>
                <a:solidFill>
                  <a:srgbClr val="800000"/>
                </a:solidFill>
              </a:rPr>
              <a:t>Effect:      </a:t>
            </a:r>
            <a:r>
              <a:rPr lang="en-US" u="sng" dirty="0">
                <a:solidFill>
                  <a:srgbClr val="800000"/>
                </a:solidFill>
              </a:rPr>
              <a:t>Before</a:t>
            </a:r>
            <a:r>
              <a:rPr lang="en-US" dirty="0">
                <a:solidFill>
                  <a:srgbClr val="800000"/>
                </a:solidFill>
              </a:rPr>
              <a:t>       </a:t>
            </a:r>
            <a:r>
              <a:rPr lang="en-US" u="sng" dirty="0">
                <a:solidFill>
                  <a:srgbClr val="800000"/>
                </a:solidFill>
              </a:rPr>
              <a:t>After</a:t>
            </a:r>
          </a:p>
          <a:p>
            <a:pPr algn="l"/>
            <a:r>
              <a:rPr lang="en-US" dirty="0">
                <a:solidFill>
                  <a:srgbClr val="800000"/>
                </a:solidFill>
              </a:rPr>
              <a:t>           A      100          45</a:t>
            </a:r>
          </a:p>
          <a:p>
            <a:pPr algn="l"/>
            <a:r>
              <a:rPr lang="en-US" dirty="0">
                <a:solidFill>
                  <a:srgbClr val="800000"/>
                </a:solidFill>
              </a:rPr>
              <a:t>           B       50         105</a:t>
            </a:r>
          </a:p>
          <a:p>
            <a:pPr algn="l"/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659470" name="Text Box 14"/>
          <p:cNvSpPr txBox="1">
            <a:spLocks noChangeArrowheads="1"/>
          </p:cNvSpPr>
          <p:nvPr/>
        </p:nvSpPr>
        <p:spPr bwMode="auto">
          <a:xfrm>
            <a:off x="5089642" y="5427588"/>
            <a:ext cx="282641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>
                <a:solidFill>
                  <a:srgbClr val="800000"/>
                </a:solidFill>
              </a:rPr>
              <a:t>Effect:      </a:t>
            </a:r>
            <a:r>
              <a:rPr lang="en-US" u="sng">
                <a:solidFill>
                  <a:srgbClr val="800000"/>
                </a:solidFill>
              </a:rPr>
              <a:t>Before</a:t>
            </a:r>
            <a:r>
              <a:rPr lang="en-US">
                <a:solidFill>
                  <a:srgbClr val="800000"/>
                </a:solidFill>
              </a:rPr>
              <a:t>       </a:t>
            </a:r>
            <a:r>
              <a:rPr lang="en-US" u="sng">
                <a:solidFill>
                  <a:srgbClr val="800000"/>
                </a:solidFill>
              </a:rPr>
              <a:t>After</a:t>
            </a:r>
          </a:p>
          <a:p>
            <a:pPr algn="l"/>
            <a:r>
              <a:rPr lang="en-US">
                <a:solidFill>
                  <a:srgbClr val="800000"/>
                </a:solidFill>
              </a:rPr>
              <a:t>           A      100          45</a:t>
            </a:r>
          </a:p>
          <a:p>
            <a:pPr algn="l"/>
            <a:r>
              <a:rPr lang="en-US">
                <a:solidFill>
                  <a:srgbClr val="800000"/>
                </a:solidFill>
              </a:rPr>
              <a:t>           B       50           55</a:t>
            </a:r>
          </a:p>
          <a:p>
            <a:pPr algn="l"/>
            <a:endParaRPr lang="en-US">
              <a:solidFill>
                <a:srgbClr val="800000"/>
              </a:solidFill>
            </a:endParaRPr>
          </a:p>
        </p:txBody>
      </p:sp>
      <p:sp>
        <p:nvSpPr>
          <p:cNvPr id="659471" name="Text Box 15"/>
          <p:cNvSpPr txBox="1">
            <a:spLocks noChangeArrowheads="1"/>
          </p:cNvSpPr>
          <p:nvPr/>
        </p:nvSpPr>
        <p:spPr bwMode="auto">
          <a:xfrm>
            <a:off x="4202113" y="5762551"/>
            <a:ext cx="577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/>
              <a:t>! ==</a:t>
            </a:r>
          </a:p>
        </p:txBody>
      </p:sp>
    </p:spTree>
    <p:extLst>
      <p:ext uri="{BB962C8B-B14F-4D97-AF65-F5344CB8AC3E}">
        <p14:creationId xmlns:p14="http://schemas.microsoft.com/office/powerpoint/2010/main" val="170520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9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9470" grpId="0"/>
      <p:bldP spid="65947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Conflict Serializability</a:t>
            </a:r>
          </a:p>
        </p:txBody>
      </p:sp>
      <p:sp>
        <p:nvSpPr>
          <p:cNvPr id="65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/>
              <a:t>Conflict-equivalent schedules:</a:t>
            </a:r>
          </a:p>
          <a:p>
            <a:pPr lvl="1"/>
            <a:r>
              <a:rPr lang="en-US" sz="2000" dirty="0"/>
              <a:t>If S can be transformed into S’ through a series of swaps, S and S’ are called </a:t>
            </a:r>
            <a:r>
              <a:rPr lang="en-US" sz="2000" i="1" dirty="0">
                <a:solidFill>
                  <a:srgbClr val="FF0000"/>
                </a:solidFill>
              </a:rPr>
              <a:t>conflict-equivalent</a:t>
            </a:r>
          </a:p>
          <a:p>
            <a:pPr lvl="1"/>
            <a:r>
              <a:rPr lang="en-US" sz="2000" i="1" dirty="0"/>
              <a:t>conflict-equivalence guarantees same final effect on database</a:t>
            </a:r>
          </a:p>
          <a:p>
            <a:endParaRPr lang="en-US" sz="2400" dirty="0"/>
          </a:p>
          <a:p>
            <a:r>
              <a:rPr lang="en-US" sz="2400" dirty="0"/>
              <a:t>A schedule S is </a:t>
            </a:r>
            <a:r>
              <a:rPr lang="en-US" sz="2400" i="1" dirty="0">
                <a:solidFill>
                  <a:srgbClr val="FF0000"/>
                </a:solidFill>
              </a:rPr>
              <a:t>conflict-serializable </a:t>
            </a:r>
            <a:r>
              <a:rPr lang="en-US" sz="2400" dirty="0"/>
              <a:t>if it is conflict-equivalent to a serial schedule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932953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7954" name="Rectangle 2"/>
          <p:cNvSpPr>
            <a:spLocks noGrp="1" noChangeArrowheads="1"/>
          </p:cNvSpPr>
          <p:nvPr>
            <p:ph type="title"/>
          </p:nvPr>
        </p:nvSpPr>
        <p:spPr>
          <a:xfrm>
            <a:off x="593725" y="95250"/>
            <a:ext cx="8077200" cy="609600"/>
          </a:xfrm>
        </p:spPr>
        <p:txBody>
          <a:bodyPr/>
          <a:lstStyle/>
          <a:p>
            <a:r>
              <a:rPr lang="en-US"/>
              <a:t>Equivalence by Swapping</a:t>
            </a:r>
          </a:p>
        </p:txBody>
      </p:sp>
      <p:grpSp>
        <p:nvGrpSpPr>
          <p:cNvPr id="637955" name="Group 3"/>
          <p:cNvGrpSpPr>
            <a:grpSpLocks/>
          </p:cNvGrpSpPr>
          <p:nvPr/>
        </p:nvGrpSpPr>
        <p:grpSpPr bwMode="auto">
          <a:xfrm>
            <a:off x="211138" y="747204"/>
            <a:ext cx="4051300" cy="4500562"/>
            <a:chOff x="600" y="846"/>
            <a:chExt cx="2552" cy="2835"/>
          </a:xfrm>
        </p:grpSpPr>
        <p:sp>
          <p:nvSpPr>
            <p:cNvPr id="637956" name="Text Box 4"/>
            <p:cNvSpPr txBox="1">
              <a:spLocks noChangeArrowheads="1"/>
            </p:cNvSpPr>
            <p:nvPr/>
          </p:nvSpPr>
          <p:spPr bwMode="auto">
            <a:xfrm>
              <a:off x="622" y="846"/>
              <a:ext cx="720" cy="2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/>
                <a:t>T1</a:t>
              </a:r>
            </a:p>
            <a:p>
              <a:pPr algn="l"/>
              <a:r>
                <a:rPr lang="en-US"/>
                <a:t>read(A)</a:t>
              </a:r>
            </a:p>
            <a:p>
              <a:pPr algn="l"/>
              <a:r>
                <a:rPr lang="en-US"/>
                <a:t>A = A -50</a:t>
              </a:r>
            </a:p>
            <a:p>
              <a:pPr algn="l"/>
              <a:r>
                <a:rPr lang="en-US"/>
                <a:t>write(A)</a:t>
              </a:r>
            </a:p>
            <a:p>
              <a:pPr algn="l"/>
              <a:endParaRPr lang="en-US"/>
            </a:p>
            <a:p>
              <a:pPr algn="l"/>
              <a:endParaRPr lang="en-US"/>
            </a:p>
            <a:p>
              <a:pPr algn="l"/>
              <a:endParaRPr lang="en-US"/>
            </a:p>
            <a:p>
              <a:pPr algn="l"/>
              <a:endParaRPr lang="en-US"/>
            </a:p>
            <a:p>
              <a:pPr algn="l"/>
              <a:endParaRPr lang="en-US"/>
            </a:p>
            <a:p>
              <a:pPr algn="l"/>
              <a:r>
                <a:rPr lang="en-US"/>
                <a:t>read(B)</a:t>
              </a:r>
            </a:p>
            <a:p>
              <a:pPr algn="l"/>
              <a:r>
                <a:rPr lang="en-US"/>
                <a:t>B=B+50</a:t>
              </a:r>
            </a:p>
            <a:p>
              <a:pPr algn="l"/>
              <a:r>
                <a:rPr lang="en-US"/>
                <a:t>write(B)</a:t>
              </a:r>
            </a:p>
          </p:txBody>
        </p:sp>
        <p:sp>
          <p:nvSpPr>
            <p:cNvPr id="637957" name="Text Box 5"/>
            <p:cNvSpPr txBox="1">
              <a:spLocks noChangeArrowheads="1"/>
            </p:cNvSpPr>
            <p:nvPr/>
          </p:nvSpPr>
          <p:spPr bwMode="auto">
            <a:xfrm>
              <a:off x="1865" y="855"/>
              <a:ext cx="872" cy="28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/>
                <a:t>T2</a:t>
              </a:r>
            </a:p>
            <a:p>
              <a:pPr algn="l"/>
              <a:endParaRPr lang="en-US"/>
            </a:p>
            <a:p>
              <a:pPr algn="l"/>
              <a:endParaRPr lang="en-US"/>
            </a:p>
            <a:p>
              <a:pPr algn="l"/>
              <a:endParaRPr lang="en-US"/>
            </a:p>
            <a:p>
              <a:pPr algn="l"/>
              <a:r>
                <a:rPr lang="en-US"/>
                <a:t>read(A)</a:t>
              </a:r>
            </a:p>
            <a:p>
              <a:pPr algn="l"/>
              <a:r>
                <a:rPr lang="en-US"/>
                <a:t>tmp = A*0.1</a:t>
              </a:r>
            </a:p>
            <a:p>
              <a:pPr algn="l"/>
              <a:r>
                <a:rPr lang="en-US"/>
                <a:t>A = A – tmp</a:t>
              </a:r>
            </a:p>
            <a:p>
              <a:pPr algn="l"/>
              <a:r>
                <a:rPr lang="en-US"/>
                <a:t>write(A)</a:t>
              </a:r>
            </a:p>
            <a:p>
              <a:pPr algn="l"/>
              <a:endParaRPr lang="en-US"/>
            </a:p>
            <a:p>
              <a:pPr algn="l"/>
              <a:endParaRPr lang="en-US"/>
            </a:p>
            <a:p>
              <a:pPr algn="l"/>
              <a:endParaRPr lang="en-US"/>
            </a:p>
            <a:p>
              <a:pPr algn="l"/>
              <a:endParaRPr lang="en-US"/>
            </a:p>
            <a:p>
              <a:pPr algn="l"/>
              <a:endParaRPr lang="en-US"/>
            </a:p>
            <a:p>
              <a:pPr algn="l"/>
              <a:r>
                <a:rPr lang="en-US"/>
                <a:t>read(B)</a:t>
              </a:r>
            </a:p>
            <a:p>
              <a:pPr algn="l"/>
              <a:r>
                <a:rPr lang="en-US"/>
                <a:t>B = B+ tmp</a:t>
              </a:r>
            </a:p>
            <a:p>
              <a:pPr algn="l"/>
              <a:r>
                <a:rPr lang="en-US"/>
                <a:t>write(B)</a:t>
              </a:r>
            </a:p>
          </p:txBody>
        </p:sp>
        <p:sp>
          <p:nvSpPr>
            <p:cNvPr id="637958" name="Line 6"/>
            <p:cNvSpPr>
              <a:spLocks noChangeShapeType="1"/>
            </p:cNvSpPr>
            <p:nvPr/>
          </p:nvSpPr>
          <p:spPr bwMode="auto">
            <a:xfrm>
              <a:off x="600" y="1046"/>
              <a:ext cx="255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pPr algn="l"/>
              <a:endParaRPr lang="en-US"/>
            </a:p>
          </p:txBody>
        </p:sp>
        <p:sp>
          <p:nvSpPr>
            <p:cNvPr id="637959" name="Line 7"/>
            <p:cNvSpPr>
              <a:spLocks noChangeShapeType="1"/>
            </p:cNvSpPr>
            <p:nvPr/>
          </p:nvSpPr>
          <p:spPr bwMode="auto">
            <a:xfrm>
              <a:off x="1683" y="920"/>
              <a:ext cx="0" cy="25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pPr algn="l"/>
              <a:endParaRPr lang="en-US"/>
            </a:p>
          </p:txBody>
        </p:sp>
      </p:grpSp>
      <p:grpSp>
        <p:nvGrpSpPr>
          <p:cNvPr id="637960" name="Group 8"/>
          <p:cNvGrpSpPr>
            <a:grpSpLocks/>
          </p:cNvGrpSpPr>
          <p:nvPr/>
        </p:nvGrpSpPr>
        <p:grpSpPr bwMode="auto">
          <a:xfrm>
            <a:off x="4789488" y="753554"/>
            <a:ext cx="4051300" cy="4500562"/>
            <a:chOff x="600" y="846"/>
            <a:chExt cx="2552" cy="2835"/>
          </a:xfrm>
        </p:grpSpPr>
        <p:sp>
          <p:nvSpPr>
            <p:cNvPr id="637961" name="Text Box 9"/>
            <p:cNvSpPr txBox="1">
              <a:spLocks noChangeArrowheads="1"/>
            </p:cNvSpPr>
            <p:nvPr/>
          </p:nvSpPr>
          <p:spPr bwMode="auto">
            <a:xfrm>
              <a:off x="622" y="846"/>
              <a:ext cx="720" cy="2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/>
                <a:t>T1</a:t>
              </a:r>
            </a:p>
            <a:p>
              <a:pPr algn="l"/>
              <a:r>
                <a:rPr lang="en-US"/>
                <a:t>read(A)</a:t>
              </a:r>
            </a:p>
            <a:p>
              <a:pPr algn="l"/>
              <a:r>
                <a:rPr lang="en-US"/>
                <a:t>A = A -50</a:t>
              </a:r>
            </a:p>
            <a:p>
              <a:pPr algn="l"/>
              <a:r>
                <a:rPr lang="en-US"/>
                <a:t>write(A)</a:t>
              </a:r>
            </a:p>
            <a:p>
              <a:pPr algn="l"/>
              <a:endParaRPr lang="en-US"/>
            </a:p>
            <a:p>
              <a:pPr algn="l"/>
              <a:endParaRPr lang="en-US"/>
            </a:p>
            <a:p>
              <a:pPr algn="l"/>
              <a:endParaRPr lang="en-US"/>
            </a:p>
            <a:p>
              <a:pPr algn="l"/>
              <a:endParaRPr lang="en-US"/>
            </a:p>
            <a:p>
              <a:pPr algn="l"/>
              <a:r>
                <a:rPr lang="en-US"/>
                <a:t>read(B)</a:t>
              </a:r>
            </a:p>
            <a:p>
              <a:pPr algn="l"/>
              <a:r>
                <a:rPr lang="en-US" b="1">
                  <a:solidFill>
                    <a:schemeClr val="tx2"/>
                  </a:solidFill>
                </a:rPr>
                <a:t>B=B+50</a:t>
              </a:r>
            </a:p>
            <a:p>
              <a:pPr algn="l"/>
              <a:endParaRPr lang="en-US" b="1">
                <a:solidFill>
                  <a:schemeClr val="tx2"/>
                </a:solidFill>
              </a:endParaRPr>
            </a:p>
            <a:p>
              <a:pPr algn="l"/>
              <a:r>
                <a:rPr lang="en-US"/>
                <a:t>write(B)</a:t>
              </a:r>
            </a:p>
          </p:txBody>
        </p:sp>
        <p:sp>
          <p:nvSpPr>
            <p:cNvPr id="637962" name="Text Box 10"/>
            <p:cNvSpPr txBox="1">
              <a:spLocks noChangeArrowheads="1"/>
            </p:cNvSpPr>
            <p:nvPr/>
          </p:nvSpPr>
          <p:spPr bwMode="auto">
            <a:xfrm>
              <a:off x="1865" y="855"/>
              <a:ext cx="872" cy="28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/>
                <a:t>T2</a:t>
              </a:r>
            </a:p>
            <a:p>
              <a:pPr algn="l"/>
              <a:endParaRPr lang="en-US"/>
            </a:p>
            <a:p>
              <a:pPr algn="l"/>
              <a:endParaRPr lang="en-US"/>
            </a:p>
            <a:p>
              <a:pPr algn="l"/>
              <a:endParaRPr lang="en-US"/>
            </a:p>
            <a:p>
              <a:pPr algn="l"/>
              <a:r>
                <a:rPr lang="en-US"/>
                <a:t>read(A)</a:t>
              </a:r>
            </a:p>
            <a:p>
              <a:pPr algn="l"/>
              <a:r>
                <a:rPr lang="en-US"/>
                <a:t>tmp = A*0.1</a:t>
              </a:r>
            </a:p>
            <a:p>
              <a:pPr algn="l"/>
              <a:r>
                <a:rPr lang="en-US"/>
                <a:t>A = A – tmp</a:t>
              </a:r>
            </a:p>
            <a:p>
              <a:pPr algn="l"/>
              <a:endParaRPr lang="en-US"/>
            </a:p>
            <a:p>
              <a:pPr algn="l"/>
              <a:endParaRPr lang="en-US"/>
            </a:p>
            <a:p>
              <a:pPr algn="l"/>
              <a:endParaRPr lang="en-US" b="1">
                <a:solidFill>
                  <a:schemeClr val="tx2"/>
                </a:solidFill>
              </a:endParaRPr>
            </a:p>
            <a:p>
              <a:pPr algn="l"/>
              <a:r>
                <a:rPr lang="en-US" b="1">
                  <a:solidFill>
                    <a:schemeClr val="tx2"/>
                  </a:solidFill>
                </a:rPr>
                <a:t>write(A)</a:t>
              </a:r>
            </a:p>
            <a:p>
              <a:pPr algn="l"/>
              <a:endParaRPr lang="en-US"/>
            </a:p>
            <a:p>
              <a:pPr algn="l"/>
              <a:endParaRPr lang="en-US"/>
            </a:p>
            <a:p>
              <a:pPr algn="l"/>
              <a:r>
                <a:rPr lang="en-US"/>
                <a:t>read(B)</a:t>
              </a:r>
            </a:p>
            <a:p>
              <a:pPr algn="l"/>
              <a:r>
                <a:rPr lang="en-US"/>
                <a:t>B = B+ tmp</a:t>
              </a:r>
            </a:p>
            <a:p>
              <a:pPr algn="l"/>
              <a:r>
                <a:rPr lang="en-US"/>
                <a:t>write(B)</a:t>
              </a:r>
            </a:p>
          </p:txBody>
        </p:sp>
        <p:sp>
          <p:nvSpPr>
            <p:cNvPr id="637963" name="Line 11"/>
            <p:cNvSpPr>
              <a:spLocks noChangeShapeType="1"/>
            </p:cNvSpPr>
            <p:nvPr/>
          </p:nvSpPr>
          <p:spPr bwMode="auto">
            <a:xfrm>
              <a:off x="600" y="1046"/>
              <a:ext cx="255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pPr algn="l"/>
              <a:endParaRPr lang="en-US"/>
            </a:p>
          </p:txBody>
        </p:sp>
        <p:sp>
          <p:nvSpPr>
            <p:cNvPr id="637964" name="Line 12"/>
            <p:cNvSpPr>
              <a:spLocks noChangeShapeType="1"/>
            </p:cNvSpPr>
            <p:nvPr/>
          </p:nvSpPr>
          <p:spPr bwMode="auto">
            <a:xfrm>
              <a:off x="1683" y="920"/>
              <a:ext cx="0" cy="25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pPr algn="l"/>
              <a:endParaRPr lang="en-US"/>
            </a:p>
          </p:txBody>
        </p:sp>
      </p:grpSp>
      <p:sp>
        <p:nvSpPr>
          <p:cNvPr id="637965" name="Text Box 13"/>
          <p:cNvSpPr txBox="1">
            <a:spLocks noChangeArrowheads="1"/>
          </p:cNvSpPr>
          <p:nvPr/>
        </p:nvSpPr>
        <p:spPr bwMode="auto">
          <a:xfrm>
            <a:off x="157130" y="5543041"/>
            <a:ext cx="284036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>
                <a:solidFill>
                  <a:srgbClr val="800000"/>
                </a:solidFill>
              </a:rPr>
              <a:t>Effect:      </a:t>
            </a:r>
            <a:r>
              <a:rPr lang="en-US" u="sng" dirty="0">
                <a:solidFill>
                  <a:srgbClr val="800000"/>
                </a:solidFill>
              </a:rPr>
              <a:t>Before</a:t>
            </a:r>
            <a:r>
              <a:rPr lang="en-US" dirty="0">
                <a:solidFill>
                  <a:srgbClr val="800000"/>
                </a:solidFill>
              </a:rPr>
              <a:t>       </a:t>
            </a:r>
            <a:r>
              <a:rPr lang="en-US" u="sng" dirty="0">
                <a:solidFill>
                  <a:srgbClr val="800000"/>
                </a:solidFill>
              </a:rPr>
              <a:t>After</a:t>
            </a:r>
          </a:p>
          <a:p>
            <a:pPr algn="l"/>
            <a:r>
              <a:rPr lang="en-US" dirty="0">
                <a:solidFill>
                  <a:srgbClr val="800000"/>
                </a:solidFill>
              </a:rPr>
              <a:t>           A      100          45</a:t>
            </a:r>
          </a:p>
          <a:p>
            <a:pPr algn="l"/>
            <a:r>
              <a:rPr lang="en-US" dirty="0">
                <a:solidFill>
                  <a:srgbClr val="800000"/>
                </a:solidFill>
              </a:rPr>
              <a:t>           B       50           105</a:t>
            </a:r>
          </a:p>
          <a:p>
            <a:pPr algn="l"/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637966" name="Text Box 14"/>
          <p:cNvSpPr txBox="1">
            <a:spLocks noChangeArrowheads="1"/>
          </p:cNvSpPr>
          <p:nvPr/>
        </p:nvSpPr>
        <p:spPr bwMode="auto">
          <a:xfrm>
            <a:off x="5219700" y="5543041"/>
            <a:ext cx="281305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>
                <a:solidFill>
                  <a:srgbClr val="800000"/>
                </a:solidFill>
              </a:rPr>
              <a:t>Effect:      </a:t>
            </a:r>
            <a:r>
              <a:rPr lang="en-US" u="sng">
                <a:solidFill>
                  <a:srgbClr val="800000"/>
                </a:solidFill>
              </a:rPr>
              <a:t>Before</a:t>
            </a:r>
            <a:r>
              <a:rPr lang="en-US">
                <a:solidFill>
                  <a:srgbClr val="800000"/>
                </a:solidFill>
              </a:rPr>
              <a:t>       </a:t>
            </a:r>
            <a:r>
              <a:rPr lang="en-US" u="sng">
                <a:solidFill>
                  <a:srgbClr val="800000"/>
                </a:solidFill>
              </a:rPr>
              <a:t>After</a:t>
            </a:r>
          </a:p>
          <a:p>
            <a:pPr algn="l"/>
            <a:r>
              <a:rPr lang="en-US">
                <a:solidFill>
                  <a:srgbClr val="800000"/>
                </a:solidFill>
              </a:rPr>
              <a:t>           A      100          45</a:t>
            </a:r>
          </a:p>
          <a:p>
            <a:pPr algn="l"/>
            <a:r>
              <a:rPr lang="en-US">
                <a:solidFill>
                  <a:srgbClr val="800000"/>
                </a:solidFill>
              </a:rPr>
              <a:t>           B       50           105</a:t>
            </a:r>
          </a:p>
          <a:p>
            <a:pPr algn="l"/>
            <a:endParaRPr lang="en-US">
              <a:solidFill>
                <a:srgbClr val="800000"/>
              </a:solidFill>
            </a:endParaRPr>
          </a:p>
        </p:txBody>
      </p:sp>
      <p:sp>
        <p:nvSpPr>
          <p:cNvPr id="637967" name="Text Box 15"/>
          <p:cNvSpPr txBox="1">
            <a:spLocks noChangeArrowheads="1"/>
          </p:cNvSpPr>
          <p:nvPr/>
        </p:nvSpPr>
        <p:spPr bwMode="auto">
          <a:xfrm>
            <a:off x="4202113" y="5878004"/>
            <a:ext cx="450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/>
              <a:t>==</a:t>
            </a:r>
          </a:p>
        </p:txBody>
      </p:sp>
    </p:spTree>
    <p:extLst>
      <p:ext uri="{BB962C8B-B14F-4D97-AF65-F5344CB8AC3E}">
        <p14:creationId xmlns:p14="http://schemas.microsoft.com/office/powerpoint/2010/main" val="365184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7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7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7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7966" grpId="0"/>
      <p:bldP spid="63796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Overview</a:t>
            </a:r>
          </a:p>
        </p:txBody>
      </p:sp>
      <p:sp>
        <p:nvSpPr>
          <p:cNvPr id="64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4457" y="1223818"/>
            <a:ext cx="8229600" cy="4033982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US" sz="2400" i="1" u="sng" dirty="0"/>
              <a:t>Transaction</a:t>
            </a:r>
            <a:r>
              <a:rPr lang="en-US" sz="2400" dirty="0"/>
              <a:t>: A sequence of database actions enclosed within special tags</a:t>
            </a:r>
          </a:p>
          <a:p>
            <a:pPr>
              <a:lnSpc>
                <a:spcPct val="110000"/>
              </a:lnSpc>
            </a:pPr>
            <a:r>
              <a:rPr lang="en-US" sz="2400" dirty="0"/>
              <a:t>Properties:</a:t>
            </a:r>
          </a:p>
          <a:p>
            <a:pPr lvl="1">
              <a:lnSpc>
                <a:spcPct val="110000"/>
              </a:lnSpc>
            </a:pPr>
            <a:r>
              <a:rPr lang="en-US" sz="2000" b="1" i="1" u="sng" dirty="0">
                <a:solidFill>
                  <a:srgbClr val="FF0000"/>
                </a:solidFill>
              </a:rPr>
              <a:t>A</a:t>
            </a:r>
            <a:r>
              <a:rPr lang="en-US" sz="2000" b="1" i="1" u="sng" dirty="0"/>
              <a:t>tomicity</a:t>
            </a:r>
            <a:r>
              <a:rPr lang="en-US" sz="2000" dirty="0"/>
              <a:t>: Entire transaction or nothing</a:t>
            </a:r>
            <a:endParaRPr lang="en-US" sz="2000" baseline="-25000" dirty="0"/>
          </a:p>
          <a:p>
            <a:pPr lvl="1">
              <a:lnSpc>
                <a:spcPct val="110000"/>
              </a:lnSpc>
            </a:pPr>
            <a:r>
              <a:rPr lang="en-US" sz="2000" b="1" i="1" u="sng" dirty="0">
                <a:solidFill>
                  <a:srgbClr val="FF0000"/>
                </a:solidFill>
              </a:rPr>
              <a:t>C</a:t>
            </a:r>
            <a:r>
              <a:rPr lang="en-US" sz="2000" b="1" i="1" u="sng" dirty="0"/>
              <a:t>onsistency</a:t>
            </a:r>
            <a:r>
              <a:rPr lang="en-US" sz="2000" dirty="0"/>
              <a:t>: Transaction, executed completely, takes database from one consistent state to another</a:t>
            </a:r>
          </a:p>
          <a:p>
            <a:pPr lvl="1">
              <a:lnSpc>
                <a:spcPct val="110000"/>
              </a:lnSpc>
            </a:pPr>
            <a:r>
              <a:rPr lang="en-US" sz="2000" b="1" i="1" u="sng" dirty="0">
                <a:solidFill>
                  <a:srgbClr val="FF0000"/>
                </a:solidFill>
              </a:rPr>
              <a:t>I</a:t>
            </a:r>
            <a:r>
              <a:rPr lang="en-US" sz="2000" b="1" i="1" u="sng" dirty="0"/>
              <a:t>solation</a:t>
            </a:r>
            <a:r>
              <a:rPr lang="en-US" sz="2000" dirty="0"/>
              <a:t>: Concurrent transactions </a:t>
            </a:r>
            <a:r>
              <a:rPr lang="en-US" sz="2000" i="1" u="sng" dirty="0"/>
              <a:t>appear</a:t>
            </a:r>
            <a:r>
              <a:rPr lang="en-US" sz="2000" dirty="0"/>
              <a:t> to run in isolation</a:t>
            </a:r>
          </a:p>
          <a:p>
            <a:pPr lvl="1">
              <a:lnSpc>
                <a:spcPct val="110000"/>
              </a:lnSpc>
            </a:pPr>
            <a:r>
              <a:rPr lang="en-US" sz="2000" b="1" i="1" u="sng" dirty="0">
                <a:solidFill>
                  <a:srgbClr val="FF0000"/>
                </a:solidFill>
              </a:rPr>
              <a:t>D</a:t>
            </a:r>
            <a:r>
              <a:rPr lang="en-US" sz="2000" b="1" i="1" u="sng" dirty="0"/>
              <a:t>urability</a:t>
            </a:r>
            <a:r>
              <a:rPr lang="en-US" sz="2000" dirty="0"/>
              <a:t>: Effects of committed transactions are not lost</a:t>
            </a:r>
          </a:p>
          <a:p>
            <a:pPr>
              <a:lnSpc>
                <a:spcPct val="110000"/>
              </a:lnSpc>
            </a:pPr>
            <a:r>
              <a:rPr lang="en-US" sz="2400" dirty="0"/>
              <a:t>Consistency: Programmer needs to guarantee this</a:t>
            </a:r>
          </a:p>
          <a:p>
            <a:pPr lvl="2">
              <a:lnSpc>
                <a:spcPct val="110000"/>
              </a:lnSpc>
            </a:pPr>
            <a:r>
              <a:rPr lang="en-US" sz="1800" dirty="0"/>
              <a:t>DBMS can do a few things, e.g., enforce constraints on the data</a:t>
            </a:r>
          </a:p>
          <a:p>
            <a:pPr>
              <a:lnSpc>
                <a:spcPct val="110000"/>
              </a:lnSpc>
            </a:pPr>
            <a:r>
              <a:rPr lang="en-US" sz="2400" dirty="0"/>
              <a:t>Rest: DBMS guarantees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9035660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8978" name="Rectangle 2"/>
          <p:cNvSpPr>
            <a:spLocks noGrp="1" noChangeArrowheads="1"/>
          </p:cNvSpPr>
          <p:nvPr>
            <p:ph type="title"/>
          </p:nvPr>
        </p:nvSpPr>
        <p:spPr>
          <a:xfrm>
            <a:off x="593725" y="95250"/>
            <a:ext cx="8077200" cy="609600"/>
          </a:xfrm>
        </p:spPr>
        <p:txBody>
          <a:bodyPr/>
          <a:lstStyle/>
          <a:p>
            <a:r>
              <a:rPr lang="en-US"/>
              <a:t>Equivalence by Swapping</a:t>
            </a:r>
          </a:p>
        </p:txBody>
      </p:sp>
      <p:grpSp>
        <p:nvGrpSpPr>
          <p:cNvPr id="638979" name="Group 3"/>
          <p:cNvGrpSpPr>
            <a:grpSpLocks/>
          </p:cNvGrpSpPr>
          <p:nvPr/>
        </p:nvGrpSpPr>
        <p:grpSpPr bwMode="auto">
          <a:xfrm>
            <a:off x="211138" y="745661"/>
            <a:ext cx="4051300" cy="4500563"/>
            <a:chOff x="600" y="846"/>
            <a:chExt cx="2552" cy="2835"/>
          </a:xfrm>
        </p:grpSpPr>
        <p:sp>
          <p:nvSpPr>
            <p:cNvPr id="638980" name="Text Box 4"/>
            <p:cNvSpPr txBox="1">
              <a:spLocks noChangeArrowheads="1"/>
            </p:cNvSpPr>
            <p:nvPr/>
          </p:nvSpPr>
          <p:spPr bwMode="auto">
            <a:xfrm>
              <a:off x="622" y="846"/>
              <a:ext cx="720" cy="2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/>
                <a:t>T1</a:t>
              </a:r>
            </a:p>
            <a:p>
              <a:pPr algn="l"/>
              <a:r>
                <a:rPr lang="en-US"/>
                <a:t>read(A)</a:t>
              </a:r>
            </a:p>
            <a:p>
              <a:pPr algn="l"/>
              <a:r>
                <a:rPr lang="en-US"/>
                <a:t>A = A -50</a:t>
              </a:r>
            </a:p>
            <a:p>
              <a:pPr algn="l"/>
              <a:r>
                <a:rPr lang="en-US"/>
                <a:t>write(A)</a:t>
              </a:r>
            </a:p>
            <a:p>
              <a:pPr algn="l"/>
              <a:endParaRPr lang="en-US"/>
            </a:p>
            <a:p>
              <a:pPr algn="l"/>
              <a:endParaRPr lang="en-US"/>
            </a:p>
            <a:p>
              <a:pPr algn="l"/>
              <a:endParaRPr lang="en-US"/>
            </a:p>
            <a:p>
              <a:pPr algn="l"/>
              <a:endParaRPr lang="en-US"/>
            </a:p>
            <a:p>
              <a:pPr algn="l"/>
              <a:endParaRPr lang="en-US"/>
            </a:p>
            <a:p>
              <a:pPr algn="l"/>
              <a:r>
                <a:rPr lang="en-US"/>
                <a:t>read(B)</a:t>
              </a:r>
            </a:p>
            <a:p>
              <a:pPr algn="l"/>
              <a:r>
                <a:rPr lang="en-US"/>
                <a:t>B=B+50</a:t>
              </a:r>
            </a:p>
            <a:p>
              <a:pPr algn="l"/>
              <a:r>
                <a:rPr lang="en-US"/>
                <a:t>write(B)</a:t>
              </a:r>
            </a:p>
          </p:txBody>
        </p:sp>
        <p:sp>
          <p:nvSpPr>
            <p:cNvPr id="638981" name="Text Box 5"/>
            <p:cNvSpPr txBox="1">
              <a:spLocks noChangeArrowheads="1"/>
            </p:cNvSpPr>
            <p:nvPr/>
          </p:nvSpPr>
          <p:spPr bwMode="auto">
            <a:xfrm>
              <a:off x="1865" y="855"/>
              <a:ext cx="872" cy="28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/>
                <a:t>T2</a:t>
              </a:r>
            </a:p>
            <a:p>
              <a:pPr algn="l"/>
              <a:endParaRPr lang="en-US"/>
            </a:p>
            <a:p>
              <a:pPr algn="l"/>
              <a:endParaRPr lang="en-US"/>
            </a:p>
            <a:p>
              <a:pPr algn="l"/>
              <a:endParaRPr lang="en-US"/>
            </a:p>
            <a:p>
              <a:pPr algn="l"/>
              <a:r>
                <a:rPr lang="en-US"/>
                <a:t>read(A)</a:t>
              </a:r>
            </a:p>
            <a:p>
              <a:pPr algn="l"/>
              <a:r>
                <a:rPr lang="en-US"/>
                <a:t>tmp = A*0.1</a:t>
              </a:r>
            </a:p>
            <a:p>
              <a:pPr algn="l"/>
              <a:r>
                <a:rPr lang="en-US"/>
                <a:t>A = A – tmp</a:t>
              </a:r>
            </a:p>
            <a:p>
              <a:pPr algn="l"/>
              <a:r>
                <a:rPr lang="en-US"/>
                <a:t>write(A)</a:t>
              </a:r>
            </a:p>
            <a:p>
              <a:pPr algn="l"/>
              <a:endParaRPr lang="en-US"/>
            </a:p>
            <a:p>
              <a:pPr algn="l"/>
              <a:endParaRPr lang="en-US"/>
            </a:p>
            <a:p>
              <a:pPr algn="l"/>
              <a:endParaRPr lang="en-US"/>
            </a:p>
            <a:p>
              <a:pPr algn="l"/>
              <a:endParaRPr lang="en-US"/>
            </a:p>
            <a:p>
              <a:pPr algn="l"/>
              <a:endParaRPr lang="en-US"/>
            </a:p>
            <a:p>
              <a:pPr algn="l"/>
              <a:r>
                <a:rPr lang="en-US"/>
                <a:t>read(B)</a:t>
              </a:r>
            </a:p>
            <a:p>
              <a:pPr algn="l"/>
              <a:r>
                <a:rPr lang="en-US"/>
                <a:t>B = B+ tmp</a:t>
              </a:r>
            </a:p>
            <a:p>
              <a:pPr algn="l"/>
              <a:r>
                <a:rPr lang="en-US"/>
                <a:t>write(B)</a:t>
              </a:r>
            </a:p>
          </p:txBody>
        </p:sp>
        <p:sp>
          <p:nvSpPr>
            <p:cNvPr id="638982" name="Line 6"/>
            <p:cNvSpPr>
              <a:spLocks noChangeShapeType="1"/>
            </p:cNvSpPr>
            <p:nvPr/>
          </p:nvSpPr>
          <p:spPr bwMode="auto">
            <a:xfrm>
              <a:off x="600" y="1046"/>
              <a:ext cx="255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pPr algn="l"/>
              <a:endParaRPr lang="en-US"/>
            </a:p>
          </p:txBody>
        </p:sp>
        <p:sp>
          <p:nvSpPr>
            <p:cNvPr id="638983" name="Line 7"/>
            <p:cNvSpPr>
              <a:spLocks noChangeShapeType="1"/>
            </p:cNvSpPr>
            <p:nvPr/>
          </p:nvSpPr>
          <p:spPr bwMode="auto">
            <a:xfrm>
              <a:off x="1683" y="920"/>
              <a:ext cx="0" cy="25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pPr algn="l"/>
              <a:endParaRPr lang="en-US"/>
            </a:p>
          </p:txBody>
        </p:sp>
      </p:grpSp>
      <p:grpSp>
        <p:nvGrpSpPr>
          <p:cNvPr id="638984" name="Group 8"/>
          <p:cNvGrpSpPr>
            <a:grpSpLocks/>
          </p:cNvGrpSpPr>
          <p:nvPr/>
        </p:nvGrpSpPr>
        <p:grpSpPr bwMode="auto">
          <a:xfrm>
            <a:off x="4789488" y="752011"/>
            <a:ext cx="4051300" cy="4538663"/>
            <a:chOff x="600" y="846"/>
            <a:chExt cx="2552" cy="2859"/>
          </a:xfrm>
        </p:grpSpPr>
        <p:sp>
          <p:nvSpPr>
            <p:cNvPr id="638985" name="Text Box 9"/>
            <p:cNvSpPr txBox="1">
              <a:spLocks noChangeArrowheads="1"/>
            </p:cNvSpPr>
            <p:nvPr/>
          </p:nvSpPr>
          <p:spPr bwMode="auto">
            <a:xfrm>
              <a:off x="622" y="846"/>
              <a:ext cx="720" cy="1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/>
                <a:t>T1</a:t>
              </a:r>
            </a:p>
            <a:p>
              <a:pPr algn="l"/>
              <a:r>
                <a:rPr lang="en-US"/>
                <a:t>read(A)</a:t>
              </a:r>
            </a:p>
            <a:p>
              <a:pPr algn="l"/>
              <a:r>
                <a:rPr lang="en-US"/>
                <a:t>A = A -50</a:t>
              </a:r>
            </a:p>
            <a:p>
              <a:pPr algn="l"/>
              <a:r>
                <a:rPr lang="en-US"/>
                <a:t>write(A)</a:t>
              </a:r>
            </a:p>
            <a:p>
              <a:pPr algn="l"/>
              <a:endParaRPr lang="en-US"/>
            </a:p>
            <a:p>
              <a:pPr algn="l"/>
              <a:r>
                <a:rPr lang="en-US" b="1">
                  <a:solidFill>
                    <a:schemeClr val="tx2"/>
                  </a:solidFill>
                </a:rPr>
                <a:t>read(B)</a:t>
              </a:r>
            </a:p>
            <a:p>
              <a:pPr algn="l"/>
              <a:r>
                <a:rPr lang="en-US" b="1">
                  <a:solidFill>
                    <a:schemeClr val="tx2"/>
                  </a:solidFill>
                </a:rPr>
                <a:t>B=B+50</a:t>
              </a:r>
            </a:p>
            <a:p>
              <a:pPr algn="l"/>
              <a:r>
                <a:rPr lang="en-US" b="1">
                  <a:solidFill>
                    <a:schemeClr val="tx2"/>
                  </a:solidFill>
                </a:rPr>
                <a:t>write(B)</a:t>
              </a:r>
            </a:p>
          </p:txBody>
        </p:sp>
        <p:sp>
          <p:nvSpPr>
            <p:cNvPr id="638986" name="Text Box 10"/>
            <p:cNvSpPr txBox="1">
              <a:spLocks noChangeArrowheads="1"/>
            </p:cNvSpPr>
            <p:nvPr/>
          </p:nvSpPr>
          <p:spPr bwMode="auto">
            <a:xfrm>
              <a:off x="1865" y="855"/>
              <a:ext cx="915" cy="2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/>
                <a:t>T2</a:t>
              </a:r>
            </a:p>
            <a:p>
              <a:pPr algn="l"/>
              <a:endParaRPr lang="en-US"/>
            </a:p>
            <a:p>
              <a:pPr algn="l"/>
              <a:endParaRPr lang="en-US"/>
            </a:p>
            <a:p>
              <a:pPr algn="l"/>
              <a:endParaRPr lang="en-US"/>
            </a:p>
            <a:p>
              <a:pPr algn="l"/>
              <a:endParaRPr lang="en-US"/>
            </a:p>
            <a:p>
              <a:pPr algn="l"/>
              <a:endParaRPr lang="en-US"/>
            </a:p>
            <a:p>
              <a:pPr algn="l"/>
              <a:endParaRPr lang="en-US"/>
            </a:p>
            <a:p>
              <a:pPr algn="l"/>
              <a:endParaRPr lang="en-US" b="1">
                <a:solidFill>
                  <a:schemeClr val="tx2"/>
                </a:solidFill>
              </a:endParaRPr>
            </a:p>
            <a:p>
              <a:pPr algn="l"/>
              <a:r>
                <a:rPr lang="en-US" b="1">
                  <a:solidFill>
                    <a:schemeClr val="tx2"/>
                  </a:solidFill>
                </a:rPr>
                <a:t>read(A)</a:t>
              </a:r>
            </a:p>
            <a:p>
              <a:pPr algn="l"/>
              <a:r>
                <a:rPr lang="en-US" b="1">
                  <a:solidFill>
                    <a:schemeClr val="tx2"/>
                  </a:solidFill>
                </a:rPr>
                <a:t>tmp = A*0.1</a:t>
              </a:r>
            </a:p>
            <a:p>
              <a:pPr algn="l"/>
              <a:r>
                <a:rPr lang="en-US" b="1">
                  <a:solidFill>
                    <a:schemeClr val="tx2"/>
                  </a:solidFill>
                </a:rPr>
                <a:t>A = A – tmp</a:t>
              </a:r>
            </a:p>
            <a:p>
              <a:pPr algn="l"/>
              <a:r>
                <a:rPr lang="en-US" b="1">
                  <a:solidFill>
                    <a:schemeClr val="tx2"/>
                  </a:solidFill>
                </a:rPr>
                <a:t>write(A)</a:t>
              </a:r>
            </a:p>
            <a:p>
              <a:pPr algn="l"/>
              <a:endParaRPr lang="en-US"/>
            </a:p>
            <a:p>
              <a:pPr algn="l"/>
              <a:r>
                <a:rPr lang="en-US"/>
                <a:t>read(B)</a:t>
              </a:r>
            </a:p>
            <a:p>
              <a:pPr algn="l"/>
              <a:r>
                <a:rPr lang="en-US"/>
                <a:t>B = B+ tmp</a:t>
              </a:r>
            </a:p>
            <a:p>
              <a:pPr algn="l"/>
              <a:r>
                <a:rPr lang="en-US"/>
                <a:t>write(B)</a:t>
              </a:r>
            </a:p>
          </p:txBody>
        </p:sp>
        <p:sp>
          <p:nvSpPr>
            <p:cNvPr id="638987" name="Line 11"/>
            <p:cNvSpPr>
              <a:spLocks noChangeShapeType="1"/>
            </p:cNvSpPr>
            <p:nvPr/>
          </p:nvSpPr>
          <p:spPr bwMode="auto">
            <a:xfrm>
              <a:off x="600" y="1046"/>
              <a:ext cx="255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pPr algn="l"/>
              <a:endParaRPr lang="en-US"/>
            </a:p>
          </p:txBody>
        </p:sp>
        <p:sp>
          <p:nvSpPr>
            <p:cNvPr id="638988" name="Line 12"/>
            <p:cNvSpPr>
              <a:spLocks noChangeShapeType="1"/>
            </p:cNvSpPr>
            <p:nvPr/>
          </p:nvSpPr>
          <p:spPr bwMode="auto">
            <a:xfrm>
              <a:off x="1683" y="920"/>
              <a:ext cx="0" cy="25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pPr algn="l"/>
              <a:endParaRPr lang="en-US"/>
            </a:p>
          </p:txBody>
        </p:sp>
      </p:grpSp>
      <p:sp>
        <p:nvSpPr>
          <p:cNvPr id="638989" name="Text Box 13"/>
          <p:cNvSpPr txBox="1">
            <a:spLocks noChangeArrowheads="1"/>
          </p:cNvSpPr>
          <p:nvPr/>
        </p:nvSpPr>
        <p:spPr bwMode="auto">
          <a:xfrm>
            <a:off x="157130" y="5498636"/>
            <a:ext cx="284036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>
                <a:solidFill>
                  <a:srgbClr val="800000"/>
                </a:solidFill>
              </a:rPr>
              <a:t>Effect:      </a:t>
            </a:r>
            <a:r>
              <a:rPr lang="en-US" u="sng">
                <a:solidFill>
                  <a:srgbClr val="800000"/>
                </a:solidFill>
              </a:rPr>
              <a:t>Before</a:t>
            </a:r>
            <a:r>
              <a:rPr lang="en-US">
                <a:solidFill>
                  <a:srgbClr val="800000"/>
                </a:solidFill>
              </a:rPr>
              <a:t>       </a:t>
            </a:r>
            <a:r>
              <a:rPr lang="en-US" u="sng">
                <a:solidFill>
                  <a:srgbClr val="800000"/>
                </a:solidFill>
              </a:rPr>
              <a:t>After</a:t>
            </a:r>
          </a:p>
          <a:p>
            <a:pPr algn="l"/>
            <a:r>
              <a:rPr lang="en-US">
                <a:solidFill>
                  <a:srgbClr val="800000"/>
                </a:solidFill>
              </a:rPr>
              <a:t>           A      100          45</a:t>
            </a:r>
          </a:p>
          <a:p>
            <a:pPr algn="l"/>
            <a:r>
              <a:rPr lang="en-US">
                <a:solidFill>
                  <a:srgbClr val="800000"/>
                </a:solidFill>
              </a:rPr>
              <a:t>           B       50           105</a:t>
            </a:r>
          </a:p>
          <a:p>
            <a:pPr algn="l"/>
            <a:endParaRPr lang="en-US">
              <a:solidFill>
                <a:srgbClr val="800000"/>
              </a:solidFill>
            </a:endParaRPr>
          </a:p>
        </p:txBody>
      </p:sp>
      <p:sp>
        <p:nvSpPr>
          <p:cNvPr id="638990" name="Text Box 14"/>
          <p:cNvSpPr txBox="1">
            <a:spLocks noChangeArrowheads="1"/>
          </p:cNvSpPr>
          <p:nvPr/>
        </p:nvSpPr>
        <p:spPr bwMode="auto">
          <a:xfrm>
            <a:off x="5219700" y="5498636"/>
            <a:ext cx="281305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>
                <a:solidFill>
                  <a:srgbClr val="800000"/>
                </a:solidFill>
              </a:rPr>
              <a:t>Effect:      </a:t>
            </a:r>
            <a:r>
              <a:rPr lang="en-US" u="sng">
                <a:solidFill>
                  <a:srgbClr val="800000"/>
                </a:solidFill>
              </a:rPr>
              <a:t>Before</a:t>
            </a:r>
            <a:r>
              <a:rPr lang="en-US">
                <a:solidFill>
                  <a:srgbClr val="800000"/>
                </a:solidFill>
              </a:rPr>
              <a:t>       </a:t>
            </a:r>
            <a:r>
              <a:rPr lang="en-US" u="sng">
                <a:solidFill>
                  <a:srgbClr val="800000"/>
                </a:solidFill>
              </a:rPr>
              <a:t>After</a:t>
            </a:r>
          </a:p>
          <a:p>
            <a:pPr algn="l"/>
            <a:r>
              <a:rPr lang="en-US">
                <a:solidFill>
                  <a:srgbClr val="800000"/>
                </a:solidFill>
              </a:rPr>
              <a:t>           A      100          45</a:t>
            </a:r>
          </a:p>
          <a:p>
            <a:pPr algn="l"/>
            <a:r>
              <a:rPr lang="en-US">
                <a:solidFill>
                  <a:srgbClr val="800000"/>
                </a:solidFill>
              </a:rPr>
              <a:t>           B       50           105</a:t>
            </a:r>
          </a:p>
          <a:p>
            <a:pPr algn="l"/>
            <a:endParaRPr lang="en-US">
              <a:solidFill>
                <a:srgbClr val="800000"/>
              </a:solidFill>
            </a:endParaRPr>
          </a:p>
        </p:txBody>
      </p:sp>
      <p:sp>
        <p:nvSpPr>
          <p:cNvPr id="638991" name="Text Box 15"/>
          <p:cNvSpPr txBox="1">
            <a:spLocks noChangeArrowheads="1"/>
          </p:cNvSpPr>
          <p:nvPr/>
        </p:nvSpPr>
        <p:spPr bwMode="auto">
          <a:xfrm>
            <a:off x="4202113" y="5833599"/>
            <a:ext cx="450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/>
              <a:t>==</a:t>
            </a:r>
          </a:p>
        </p:txBody>
      </p:sp>
    </p:spTree>
    <p:extLst>
      <p:ext uri="{BB962C8B-B14F-4D97-AF65-F5344CB8AC3E}">
        <p14:creationId xmlns:p14="http://schemas.microsoft.com/office/powerpoint/2010/main" val="154754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8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8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8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8990" grpId="0"/>
      <p:bldP spid="63899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0002" name="Rectangle 2"/>
          <p:cNvSpPr>
            <a:spLocks noGrp="1" noChangeArrowheads="1"/>
          </p:cNvSpPr>
          <p:nvPr>
            <p:ph type="title"/>
          </p:nvPr>
        </p:nvSpPr>
        <p:spPr>
          <a:xfrm>
            <a:off x="593725" y="85725"/>
            <a:ext cx="8077200" cy="609600"/>
          </a:xfrm>
        </p:spPr>
        <p:txBody>
          <a:bodyPr/>
          <a:lstStyle/>
          <a:p>
            <a:r>
              <a:rPr lang="en-US"/>
              <a:t>Example Schedules (Cont.)</a:t>
            </a:r>
          </a:p>
        </p:txBody>
      </p:sp>
      <p:sp>
        <p:nvSpPr>
          <p:cNvPr id="6400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2038" y="731838"/>
            <a:ext cx="6724650" cy="655637"/>
          </a:xfrm>
          <a:noFill/>
          <a:ln/>
        </p:spPr>
        <p:txBody>
          <a:bodyPr/>
          <a:lstStyle/>
          <a:p>
            <a:pPr>
              <a:buFont typeface="Monotype Sorts" charset="2"/>
              <a:buNone/>
              <a:tabLst>
                <a:tab pos="1947863" algn="l"/>
                <a:tab pos="2684463" algn="l"/>
                <a:tab pos="3594100" algn="l"/>
                <a:tab pos="4286250" algn="l"/>
              </a:tabLst>
            </a:pPr>
            <a:r>
              <a:rPr lang="en-US"/>
              <a:t>                 A “bad” schedule</a:t>
            </a:r>
          </a:p>
          <a:p>
            <a:pPr>
              <a:buFont typeface="Monotype Sorts" charset="2"/>
              <a:buNone/>
              <a:tabLst>
                <a:tab pos="1947863" algn="l"/>
                <a:tab pos="2684463" algn="l"/>
                <a:tab pos="3594100" algn="l"/>
                <a:tab pos="4286250" algn="l"/>
              </a:tabLst>
            </a:pPr>
            <a:r>
              <a:rPr lang="en-US"/>
              <a:t>			</a:t>
            </a:r>
            <a:endParaRPr lang="en-US" i="1"/>
          </a:p>
        </p:txBody>
      </p:sp>
      <p:sp>
        <p:nvSpPr>
          <p:cNvPr id="640007" name="Text Box 7"/>
          <p:cNvSpPr txBox="1">
            <a:spLocks noChangeArrowheads="1"/>
          </p:cNvSpPr>
          <p:nvPr/>
        </p:nvSpPr>
        <p:spPr bwMode="auto">
          <a:xfrm>
            <a:off x="987425" y="1343025"/>
            <a:ext cx="1143000" cy="366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/>
              <a:t>T1</a:t>
            </a:r>
          </a:p>
          <a:p>
            <a:pPr algn="l"/>
            <a:r>
              <a:rPr lang="en-US"/>
              <a:t>read(A)</a:t>
            </a:r>
          </a:p>
          <a:p>
            <a:pPr algn="l"/>
            <a:r>
              <a:rPr lang="en-US"/>
              <a:t>A = A -50</a:t>
            </a:r>
          </a:p>
          <a:p>
            <a:pPr algn="l"/>
            <a:endParaRPr lang="en-US"/>
          </a:p>
          <a:p>
            <a:pPr algn="l"/>
            <a:endParaRPr lang="en-US"/>
          </a:p>
          <a:p>
            <a:pPr algn="l"/>
            <a:endParaRPr lang="en-US"/>
          </a:p>
          <a:p>
            <a:pPr algn="l"/>
            <a:endParaRPr lang="en-US"/>
          </a:p>
          <a:p>
            <a:pPr algn="l"/>
            <a:endParaRPr lang="en-US"/>
          </a:p>
          <a:p>
            <a:pPr algn="l"/>
            <a:endParaRPr lang="en-US"/>
          </a:p>
          <a:p>
            <a:pPr algn="l"/>
            <a:r>
              <a:rPr lang="en-US"/>
              <a:t>write(A)</a:t>
            </a:r>
          </a:p>
          <a:p>
            <a:pPr algn="l"/>
            <a:r>
              <a:rPr lang="en-US"/>
              <a:t>read(B)</a:t>
            </a:r>
          </a:p>
          <a:p>
            <a:pPr algn="l"/>
            <a:r>
              <a:rPr lang="en-US"/>
              <a:t>B=B+50</a:t>
            </a:r>
          </a:p>
          <a:p>
            <a:pPr algn="l"/>
            <a:r>
              <a:rPr lang="en-US"/>
              <a:t>write(B)</a:t>
            </a:r>
          </a:p>
        </p:txBody>
      </p:sp>
      <p:sp>
        <p:nvSpPr>
          <p:cNvPr id="640008" name="Text Box 8"/>
          <p:cNvSpPr txBox="1">
            <a:spLocks noChangeArrowheads="1"/>
          </p:cNvSpPr>
          <p:nvPr/>
        </p:nvSpPr>
        <p:spPr bwMode="auto">
          <a:xfrm>
            <a:off x="2960688" y="1357313"/>
            <a:ext cx="1384300" cy="448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/>
              <a:t>T2</a:t>
            </a:r>
          </a:p>
          <a:p>
            <a:pPr algn="l"/>
            <a:endParaRPr lang="en-US"/>
          </a:p>
          <a:p>
            <a:pPr algn="l"/>
            <a:endParaRPr lang="en-US"/>
          </a:p>
          <a:p>
            <a:pPr algn="l"/>
            <a:r>
              <a:rPr lang="en-US"/>
              <a:t>read(A)</a:t>
            </a:r>
          </a:p>
          <a:p>
            <a:pPr algn="l"/>
            <a:r>
              <a:rPr lang="en-US"/>
              <a:t>tmp = A*0.1</a:t>
            </a:r>
          </a:p>
          <a:p>
            <a:pPr algn="l"/>
            <a:r>
              <a:rPr lang="en-US"/>
              <a:t>A = A – tmp</a:t>
            </a:r>
          </a:p>
          <a:p>
            <a:pPr algn="l"/>
            <a:r>
              <a:rPr lang="en-US"/>
              <a:t>write(A)</a:t>
            </a:r>
          </a:p>
          <a:p>
            <a:pPr algn="l"/>
            <a:r>
              <a:rPr lang="en-US"/>
              <a:t>read(B)</a:t>
            </a:r>
          </a:p>
          <a:p>
            <a:pPr algn="l"/>
            <a:endParaRPr lang="en-US"/>
          </a:p>
          <a:p>
            <a:pPr algn="l"/>
            <a:endParaRPr lang="en-US"/>
          </a:p>
          <a:p>
            <a:pPr algn="l"/>
            <a:endParaRPr lang="en-US"/>
          </a:p>
          <a:p>
            <a:pPr algn="l"/>
            <a:endParaRPr lang="en-US"/>
          </a:p>
          <a:p>
            <a:pPr algn="l"/>
            <a:endParaRPr lang="en-US"/>
          </a:p>
          <a:p>
            <a:pPr algn="l"/>
            <a:endParaRPr lang="en-US"/>
          </a:p>
          <a:p>
            <a:pPr algn="l"/>
            <a:r>
              <a:rPr lang="en-US"/>
              <a:t>B = B+ tmp</a:t>
            </a:r>
          </a:p>
          <a:p>
            <a:pPr algn="l"/>
            <a:r>
              <a:rPr lang="en-US"/>
              <a:t>write(B)</a:t>
            </a:r>
          </a:p>
        </p:txBody>
      </p:sp>
      <p:sp>
        <p:nvSpPr>
          <p:cNvPr id="640009" name="Line 9"/>
          <p:cNvSpPr>
            <a:spLocks noChangeShapeType="1"/>
          </p:cNvSpPr>
          <p:nvPr/>
        </p:nvSpPr>
        <p:spPr bwMode="auto">
          <a:xfrm>
            <a:off x="952500" y="1660525"/>
            <a:ext cx="40513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640010" name="Line 10"/>
          <p:cNvSpPr>
            <a:spLocks noChangeShapeType="1"/>
          </p:cNvSpPr>
          <p:nvPr/>
        </p:nvSpPr>
        <p:spPr bwMode="auto">
          <a:xfrm>
            <a:off x="2671763" y="1460500"/>
            <a:ext cx="0" cy="411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640012" name="Oval 12"/>
          <p:cNvSpPr>
            <a:spLocks noChangeArrowheads="1"/>
          </p:cNvSpPr>
          <p:nvPr/>
        </p:nvSpPr>
        <p:spPr bwMode="auto">
          <a:xfrm>
            <a:off x="2554288" y="1858963"/>
            <a:ext cx="2003425" cy="2105025"/>
          </a:xfrm>
          <a:prstGeom prst="ellips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640013" name="Oval 13"/>
          <p:cNvSpPr>
            <a:spLocks noChangeArrowheads="1"/>
          </p:cNvSpPr>
          <p:nvPr/>
        </p:nvSpPr>
        <p:spPr bwMode="auto">
          <a:xfrm>
            <a:off x="501650" y="3432175"/>
            <a:ext cx="2003425" cy="2105025"/>
          </a:xfrm>
          <a:prstGeom prst="ellips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l"/>
            <a:endParaRPr lang="en-US"/>
          </a:p>
        </p:txBody>
      </p:sp>
      <p:sp>
        <p:nvSpPr>
          <p:cNvPr id="640014" name="Text Box 14"/>
          <p:cNvSpPr txBox="1">
            <a:spLocks noChangeArrowheads="1"/>
          </p:cNvSpPr>
          <p:nvPr/>
        </p:nvSpPr>
        <p:spPr bwMode="auto">
          <a:xfrm>
            <a:off x="487363" y="3314700"/>
            <a:ext cx="387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2400" b="1">
                <a:solidFill>
                  <a:schemeClr val="tx2"/>
                </a:solidFill>
              </a:rPr>
              <a:t>X</a:t>
            </a:r>
          </a:p>
        </p:txBody>
      </p:sp>
      <p:sp>
        <p:nvSpPr>
          <p:cNvPr id="640015" name="Text Box 15"/>
          <p:cNvSpPr txBox="1">
            <a:spLocks noChangeArrowheads="1"/>
          </p:cNvSpPr>
          <p:nvPr/>
        </p:nvSpPr>
        <p:spPr bwMode="auto">
          <a:xfrm>
            <a:off x="4356100" y="1884363"/>
            <a:ext cx="387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2400" b="1">
                <a:solidFill>
                  <a:schemeClr val="tx2"/>
                </a:solidFill>
              </a:rPr>
              <a:t>Y</a:t>
            </a:r>
          </a:p>
        </p:txBody>
      </p:sp>
      <p:sp>
        <p:nvSpPr>
          <p:cNvPr id="640016" name="Text Box 16"/>
          <p:cNvSpPr txBox="1">
            <a:spLocks noChangeArrowheads="1"/>
          </p:cNvSpPr>
          <p:nvPr/>
        </p:nvSpPr>
        <p:spPr bwMode="auto">
          <a:xfrm>
            <a:off x="5611813" y="1765300"/>
            <a:ext cx="330090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/>
              <a:t>Can’t move Y below X</a:t>
            </a:r>
          </a:p>
          <a:p>
            <a:pPr algn="l"/>
            <a:r>
              <a:rPr lang="en-US"/>
              <a:t>    read(B) and write(B) conflict</a:t>
            </a:r>
          </a:p>
        </p:txBody>
      </p:sp>
      <p:sp>
        <p:nvSpPr>
          <p:cNvPr id="640017" name="Text Box 17"/>
          <p:cNvSpPr txBox="1">
            <a:spLocks noChangeArrowheads="1"/>
          </p:cNvSpPr>
          <p:nvPr/>
        </p:nvSpPr>
        <p:spPr bwMode="auto">
          <a:xfrm>
            <a:off x="5546725" y="3136900"/>
            <a:ext cx="332655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/>
              <a:t>Other options don’t work either</a:t>
            </a:r>
          </a:p>
        </p:txBody>
      </p:sp>
      <p:sp>
        <p:nvSpPr>
          <p:cNvPr id="640018" name="Text Box 18"/>
          <p:cNvSpPr txBox="1">
            <a:spLocks noChangeArrowheads="1"/>
          </p:cNvSpPr>
          <p:nvPr/>
        </p:nvSpPr>
        <p:spPr bwMode="auto">
          <a:xfrm>
            <a:off x="5554663" y="4537075"/>
            <a:ext cx="263405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i="1">
                <a:solidFill>
                  <a:srgbClr val="0000FF"/>
                </a:solidFill>
              </a:rPr>
              <a:t>Not </a:t>
            </a:r>
            <a:r>
              <a:rPr lang="en-US" i="1" dirty="0">
                <a:solidFill>
                  <a:srgbClr val="0000FF"/>
                </a:solidFill>
              </a:rPr>
              <a:t>Conflict Serializable</a:t>
            </a:r>
          </a:p>
        </p:txBody>
      </p:sp>
    </p:spTree>
    <p:extLst>
      <p:ext uri="{BB962C8B-B14F-4D97-AF65-F5344CB8AC3E}">
        <p14:creationId xmlns:p14="http://schemas.microsoft.com/office/powerpoint/2010/main" val="356890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0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0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0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0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0017" grpId="0"/>
      <p:bldP spid="640017" grpId="1"/>
      <p:bldP spid="640018" grpId="0"/>
      <p:bldP spid="640018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90906"/>
            <a:ext cx="7543800" cy="847580"/>
          </a:xfrm>
        </p:spPr>
        <p:txBody>
          <a:bodyPr/>
          <a:lstStyle/>
          <a:p>
            <a:r>
              <a:rPr lang="en-US" dirty="0"/>
              <a:t>View-Serializability</a:t>
            </a:r>
          </a:p>
        </p:txBody>
      </p:sp>
      <p:sp>
        <p:nvSpPr>
          <p:cNvPr id="66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1500" y="901281"/>
            <a:ext cx="8572500" cy="4876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/>
              <a:t>Following not conflict-serializable</a:t>
            </a:r>
          </a:p>
          <a:p>
            <a:pPr>
              <a:lnSpc>
                <a:spcPct val="90000"/>
              </a:lnSpc>
            </a:pPr>
            <a:endParaRPr lang="en-US" sz="2400" dirty="0"/>
          </a:p>
          <a:p>
            <a:pPr>
              <a:lnSpc>
                <a:spcPct val="90000"/>
              </a:lnSpc>
            </a:pPr>
            <a:endParaRPr lang="en-US" sz="2400" dirty="0"/>
          </a:p>
          <a:p>
            <a:pPr>
              <a:lnSpc>
                <a:spcPct val="90000"/>
              </a:lnSpc>
            </a:pPr>
            <a:endParaRPr lang="en-US" sz="2400" dirty="0"/>
          </a:p>
          <a:p>
            <a:pPr>
              <a:lnSpc>
                <a:spcPct val="90000"/>
              </a:lnSpc>
            </a:pPr>
            <a:endParaRPr lang="en-US" sz="2400" dirty="0"/>
          </a:p>
          <a:p>
            <a:pPr>
              <a:lnSpc>
                <a:spcPct val="90000"/>
              </a:lnSpc>
            </a:pPr>
            <a:endParaRPr lang="en-US" sz="2400" dirty="0"/>
          </a:p>
          <a:p>
            <a:pPr marL="0" indent="0">
              <a:lnSpc>
                <a:spcPct val="90000"/>
              </a:lnSpc>
              <a:buNone/>
            </a:pPr>
            <a:r>
              <a:rPr lang="en-US" sz="2400" dirty="0"/>
              <a:t>BUT, it is serializable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The </a:t>
            </a:r>
            <a:r>
              <a:rPr lang="en-US" sz="2000" i="1" dirty="0"/>
              <a:t>conflicting write instructions don’t matter!  </a:t>
            </a:r>
            <a:r>
              <a:rPr lang="en-US" sz="2000" dirty="0"/>
              <a:t>(in absence of reads)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The final write is the only one that matters</a:t>
            </a:r>
          </a:p>
          <a:p>
            <a:pPr lvl="1">
              <a:lnSpc>
                <a:spcPct val="90000"/>
              </a:lnSpc>
            </a:pPr>
            <a:endParaRPr lang="en-US" sz="2000" dirty="0"/>
          </a:p>
          <a:p>
            <a:pPr>
              <a:lnSpc>
                <a:spcPct val="90000"/>
              </a:lnSpc>
            </a:pPr>
            <a:r>
              <a:rPr lang="en-US" sz="2400" dirty="0"/>
              <a:t>View-</a:t>
            </a:r>
            <a:r>
              <a:rPr lang="en-US" sz="2400" dirty="0" err="1"/>
              <a:t>serializability</a:t>
            </a:r>
            <a:r>
              <a:rPr lang="en-US" sz="2400" dirty="0"/>
              <a:t>, for S’ and S, and each datum Q: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if </a:t>
            </a:r>
            <a:r>
              <a:rPr lang="en-US" sz="2000" i="1" dirty="0"/>
              <a:t>T</a:t>
            </a:r>
            <a:r>
              <a:rPr lang="en-US" sz="2000" i="1" baseline="-25000" dirty="0"/>
              <a:t>i</a:t>
            </a:r>
            <a:r>
              <a:rPr lang="en-US" sz="2000" dirty="0"/>
              <a:t> reads initial value of Q in S, must also in S’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if </a:t>
            </a:r>
            <a:r>
              <a:rPr lang="en-US" sz="2000" i="1" dirty="0"/>
              <a:t>T</a:t>
            </a:r>
            <a:r>
              <a:rPr lang="en-US" sz="2000" i="1" baseline="-25000" dirty="0"/>
              <a:t>i</a:t>
            </a:r>
            <a:r>
              <a:rPr lang="en-US" sz="2000" i="1" dirty="0"/>
              <a:t> </a:t>
            </a:r>
            <a:r>
              <a:rPr lang="en-US" sz="2000" dirty="0"/>
              <a:t>reads value written from </a:t>
            </a:r>
            <a:r>
              <a:rPr lang="en-US" sz="2000" i="1" dirty="0" err="1"/>
              <a:t>T</a:t>
            </a:r>
            <a:r>
              <a:rPr lang="en-US" sz="2000" i="1" baseline="-25000" dirty="0" err="1"/>
              <a:t>j</a:t>
            </a:r>
            <a:r>
              <a:rPr lang="en-US" sz="2000" dirty="0"/>
              <a:t> in S, must also in S’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if </a:t>
            </a:r>
            <a:r>
              <a:rPr lang="en-US" sz="2000" i="1" dirty="0"/>
              <a:t>T</a:t>
            </a:r>
            <a:r>
              <a:rPr lang="en-US" sz="2000" i="1" baseline="-25000" dirty="0"/>
              <a:t>i</a:t>
            </a:r>
            <a:r>
              <a:rPr lang="en-US" sz="2000" dirty="0"/>
              <a:t> performs final write to Q in S, must also in S’</a:t>
            </a:r>
          </a:p>
        </p:txBody>
      </p:sp>
      <p:pic>
        <p:nvPicPr>
          <p:cNvPr id="661509" name="Picture 5"/>
          <p:cNvPicPr>
            <a:picLocks noChangeAspect="1" noChangeArrowheads="1"/>
          </p:cNvPicPr>
          <p:nvPr/>
        </p:nvPicPr>
        <p:blipFill>
          <a:blip r:embed="rId2"/>
          <a:srcRect l="677" t="21687" r="1129" b="22891"/>
          <a:stretch>
            <a:fillRect/>
          </a:stretch>
        </p:blipFill>
        <p:spPr bwMode="auto">
          <a:xfrm>
            <a:off x="2836863" y="1572794"/>
            <a:ext cx="4038600" cy="1709737"/>
          </a:xfrm>
          <a:prstGeom prst="rect">
            <a:avLst/>
          </a:prstGeom>
          <a:noFill/>
          <a:ln w="38100" cmpd="dbl">
            <a:solidFill>
              <a:schemeClr val="tx2"/>
            </a:solidFill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222035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5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5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50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50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50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50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1507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55382"/>
            <a:ext cx="7543800" cy="847580"/>
          </a:xfrm>
        </p:spPr>
        <p:txBody>
          <a:bodyPr/>
          <a:lstStyle/>
          <a:p>
            <a:r>
              <a:rPr lang="en-US" dirty="0"/>
              <a:t>Other notions of </a:t>
            </a:r>
            <a:r>
              <a:rPr lang="en-US" dirty="0" err="1"/>
              <a:t>serializability</a:t>
            </a:r>
            <a:endParaRPr lang="en-US" dirty="0"/>
          </a:p>
        </p:txBody>
      </p:sp>
      <p:sp>
        <p:nvSpPr>
          <p:cNvPr id="66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1500" y="4348343"/>
            <a:ext cx="7848600" cy="1871662"/>
          </a:xfrm>
        </p:spPr>
        <p:txBody>
          <a:bodyPr/>
          <a:lstStyle/>
          <a:p>
            <a:r>
              <a:rPr lang="en-US" sz="2000" dirty="0"/>
              <a:t>Not conflict-serializable or view-serializable, but serializable</a:t>
            </a:r>
          </a:p>
          <a:p>
            <a:r>
              <a:rPr lang="en-US" sz="2000" dirty="0"/>
              <a:t>Mainly because of the +/- only operations</a:t>
            </a:r>
          </a:p>
          <a:p>
            <a:pPr lvl="1"/>
            <a:r>
              <a:rPr lang="en-US" sz="1800" dirty="0"/>
              <a:t>Requires analysis of the actual operations, not just read/write operations</a:t>
            </a:r>
          </a:p>
          <a:p>
            <a:r>
              <a:rPr lang="en-US" sz="2000" dirty="0"/>
              <a:t>Most high-performance transaction systems will allow these</a:t>
            </a:r>
          </a:p>
        </p:txBody>
      </p:sp>
      <p:pic>
        <p:nvPicPr>
          <p:cNvPr id="663556" name="Picture 4"/>
          <p:cNvPicPr>
            <a:picLocks noChangeAspect="1" noChangeArrowheads="1"/>
          </p:cNvPicPr>
          <p:nvPr/>
        </p:nvPicPr>
        <p:blipFill>
          <a:blip r:embed="rId2"/>
          <a:srcRect l="21576" t="548" r="21986" b="1096"/>
          <a:stretch>
            <a:fillRect/>
          </a:stretch>
        </p:blipFill>
        <p:spPr bwMode="auto">
          <a:xfrm>
            <a:off x="2951163" y="773995"/>
            <a:ext cx="2638425" cy="3449637"/>
          </a:xfrm>
          <a:prstGeom prst="rect">
            <a:avLst/>
          </a:prstGeom>
          <a:noFill/>
          <a:ln w="38100" cmpd="dbl">
            <a:solidFill>
              <a:schemeClr val="tx2"/>
            </a:solidFill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2345205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90906"/>
            <a:ext cx="7543800" cy="847580"/>
          </a:xfrm>
        </p:spPr>
        <p:txBody>
          <a:bodyPr/>
          <a:lstStyle/>
          <a:p>
            <a:r>
              <a:rPr lang="en-US" dirty="0"/>
              <a:t>Testing for conflict-</a:t>
            </a:r>
            <a:r>
              <a:rPr lang="en-US" dirty="0" err="1"/>
              <a:t>serializability</a:t>
            </a:r>
            <a:endParaRPr lang="en-US" dirty="0"/>
          </a:p>
        </p:txBody>
      </p:sp>
      <p:sp>
        <p:nvSpPr>
          <p:cNvPr id="66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10674"/>
            <a:ext cx="8229600" cy="4033982"/>
          </a:xfrm>
        </p:spPr>
        <p:txBody>
          <a:bodyPr/>
          <a:lstStyle/>
          <a:p>
            <a:r>
              <a:rPr lang="en-US" sz="2400" dirty="0"/>
              <a:t>Given a schedule, determine if it is conflict-serializable</a:t>
            </a:r>
          </a:p>
          <a:p>
            <a:endParaRPr lang="en-US" sz="2400" dirty="0"/>
          </a:p>
          <a:p>
            <a:r>
              <a:rPr lang="en-US" sz="2400" dirty="0"/>
              <a:t>Draw a </a:t>
            </a:r>
            <a:r>
              <a:rPr lang="en-US" sz="2400" i="1" dirty="0"/>
              <a:t>precedence-graph </a:t>
            </a:r>
            <a:r>
              <a:rPr lang="en-US" sz="2400" dirty="0"/>
              <a:t>over the transactions</a:t>
            </a:r>
          </a:p>
          <a:p>
            <a:pPr lvl="1"/>
            <a:r>
              <a:rPr lang="en-US" sz="2000" dirty="0"/>
              <a:t>A directed edge from T1 to T2, if </a:t>
            </a:r>
          </a:p>
          <a:p>
            <a:pPr lvl="2"/>
            <a:r>
              <a:rPr lang="en-US" sz="1700" dirty="0"/>
              <a:t>they have conflicting instructions, and </a:t>
            </a:r>
          </a:p>
          <a:p>
            <a:pPr lvl="2"/>
            <a:r>
              <a:rPr lang="en-US" sz="1700" dirty="0"/>
              <a:t>T1’s conflicting instruction comes first</a:t>
            </a:r>
          </a:p>
          <a:p>
            <a:endParaRPr lang="en-US" sz="2400" dirty="0"/>
          </a:p>
          <a:p>
            <a:r>
              <a:rPr lang="en-US" sz="2400" dirty="0"/>
              <a:t>If there is a cycle in the graph, not conflict-serializable</a:t>
            </a:r>
          </a:p>
          <a:p>
            <a:pPr lvl="1"/>
            <a:r>
              <a:rPr lang="en-US" sz="2000" dirty="0"/>
              <a:t>Can be checked in at most </a:t>
            </a:r>
            <a:r>
              <a:rPr lang="en-US" sz="2000" i="1" dirty="0"/>
              <a:t>O(</a:t>
            </a:r>
            <a:r>
              <a:rPr lang="en-US" sz="2000" i="1" dirty="0" err="1"/>
              <a:t>n+e</a:t>
            </a:r>
            <a:r>
              <a:rPr lang="en-US" sz="2000" i="1" dirty="0"/>
              <a:t>)</a:t>
            </a:r>
            <a:r>
              <a:rPr lang="en-US" sz="2000" dirty="0"/>
              <a:t> time, where </a:t>
            </a:r>
            <a:r>
              <a:rPr lang="en-US" sz="2000" i="1" dirty="0"/>
              <a:t>n</a:t>
            </a:r>
            <a:r>
              <a:rPr lang="en-US" sz="2000" dirty="0"/>
              <a:t> is the number of vertices, and </a:t>
            </a:r>
            <a:r>
              <a:rPr lang="en-US" sz="2000" i="1" dirty="0"/>
              <a:t>e </a:t>
            </a:r>
            <a:r>
              <a:rPr lang="en-US" sz="2000" dirty="0"/>
              <a:t>is the number of edges </a:t>
            </a:r>
          </a:p>
          <a:p>
            <a:r>
              <a:rPr lang="en-US" sz="2400" dirty="0"/>
              <a:t>If there is none, conflict-serializable</a:t>
            </a:r>
          </a:p>
          <a:p>
            <a:endParaRPr lang="en-US" sz="2400" dirty="0"/>
          </a:p>
          <a:p>
            <a:r>
              <a:rPr lang="en-US" sz="2400" dirty="0"/>
              <a:t>Whereas: testing for view-</a:t>
            </a:r>
            <a:r>
              <a:rPr lang="en-US" sz="2400" dirty="0" err="1"/>
              <a:t>serializability</a:t>
            </a:r>
            <a:r>
              <a:rPr lang="en-US" sz="2400" dirty="0"/>
              <a:t> is NP-hard.</a:t>
            </a:r>
          </a:p>
          <a:p>
            <a:pPr>
              <a:buFont typeface="Monotype Sorts" charset="2"/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75734065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3"/>
          <p:cNvSpPr txBox="1">
            <a:spLocks noChangeArrowheads="1"/>
          </p:cNvSpPr>
          <p:nvPr/>
        </p:nvSpPr>
        <p:spPr bwMode="auto">
          <a:xfrm>
            <a:off x="282123" y="1038225"/>
            <a:ext cx="672465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charset="2"/>
              <a:buChar char="l"/>
              <a:defRPr sz="3000">
                <a:solidFill>
                  <a:srgbClr val="3333CC"/>
                </a:solidFill>
                <a:latin typeface="+mn-lt"/>
                <a:ea typeface="+mn-ea"/>
                <a:cs typeface="+mn-cs"/>
              </a:defRPr>
            </a:lvl1pPr>
            <a:lvl2pPr marL="692150" indent="-347663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charset="2"/>
              <a:buChar char="l"/>
              <a:defRPr sz="2600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987425" indent="-2936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charset="2"/>
              <a:buChar char="l"/>
              <a:defRPr sz="2300"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281113" indent="-2921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15986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0558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25130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29702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34274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pPr marL="346075" indent="0" eaLnBrk="1" hangingPunct="1">
              <a:lnSpc>
                <a:spcPct val="110000"/>
              </a:lnSpc>
              <a:buFont typeface="Monotype Sorts" charset="2"/>
              <a:buNone/>
              <a:tabLst>
                <a:tab pos="635000" algn="l"/>
                <a:tab pos="1485900" algn="l"/>
                <a:tab pos="1717675" algn="l"/>
                <a:tab pos="2684463" algn="l"/>
                <a:tab pos="2973388" algn="l"/>
                <a:tab pos="3767138" algn="l"/>
                <a:tab pos="3940175" algn="l"/>
                <a:tab pos="4805363" algn="l"/>
                <a:tab pos="4978400" algn="l"/>
              </a:tabLst>
            </a:pPr>
            <a:r>
              <a:rPr lang="en-US" sz="1800" kern="0" dirty="0"/>
              <a:t>	</a:t>
            </a:r>
            <a:r>
              <a:rPr lang="en-US" sz="1800" i="1" kern="0" dirty="0"/>
              <a:t>T</a:t>
            </a:r>
            <a:r>
              <a:rPr lang="en-US" sz="1800" kern="0" baseline="-25000" dirty="0"/>
              <a:t>1		 </a:t>
            </a:r>
            <a:r>
              <a:rPr lang="en-US" sz="1800" i="1" kern="0" dirty="0"/>
              <a:t>T</a:t>
            </a:r>
            <a:r>
              <a:rPr lang="en-US" sz="1800" kern="0" baseline="-25000" dirty="0"/>
              <a:t>2		 </a:t>
            </a:r>
            <a:r>
              <a:rPr lang="en-US" sz="1800" i="1" kern="0" dirty="0"/>
              <a:t>T</a:t>
            </a:r>
            <a:r>
              <a:rPr lang="en-US" sz="1800" kern="0" baseline="-25000" dirty="0"/>
              <a:t>3		 </a:t>
            </a:r>
            <a:r>
              <a:rPr lang="en-US" sz="1800" i="1" kern="0" dirty="0"/>
              <a:t>T</a:t>
            </a:r>
            <a:r>
              <a:rPr lang="en-US" sz="1800" kern="0" baseline="-25000" dirty="0"/>
              <a:t>4		 </a:t>
            </a:r>
            <a:r>
              <a:rPr lang="en-US" sz="1800" i="1" kern="0" dirty="0"/>
              <a:t>T</a:t>
            </a:r>
            <a:r>
              <a:rPr lang="en-US" sz="1800" kern="0" baseline="-25000" dirty="0"/>
              <a:t>5</a:t>
            </a:r>
            <a:br>
              <a:rPr lang="en-US" sz="1800" kern="0" dirty="0"/>
            </a:br>
            <a:r>
              <a:rPr lang="en-US" sz="1800" kern="0" dirty="0"/>
              <a:t>		</a:t>
            </a:r>
            <a:r>
              <a:rPr lang="en-US" sz="1800" kern="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read(X)</a:t>
            </a:r>
            <a:br>
              <a:rPr lang="en-US" sz="1800" kern="0" dirty="0"/>
            </a:br>
            <a:r>
              <a:rPr lang="en-US" sz="1800" kern="0" dirty="0">
                <a:solidFill>
                  <a:srgbClr val="008000"/>
                </a:solidFill>
              </a:rPr>
              <a:t>read(Y)</a:t>
            </a:r>
            <a:br>
              <a:rPr lang="en-US" sz="1800" kern="0" dirty="0"/>
            </a:br>
            <a:r>
              <a:rPr lang="en-US" sz="1800" kern="0" dirty="0">
                <a:solidFill>
                  <a:srgbClr val="FF7C80"/>
                </a:solidFill>
              </a:rPr>
              <a:t>read(Z)</a:t>
            </a:r>
            <a:br>
              <a:rPr lang="en-US" sz="1800" kern="0" dirty="0">
                <a:solidFill>
                  <a:srgbClr val="FF7C80"/>
                </a:solidFill>
              </a:rPr>
            </a:br>
            <a:r>
              <a:rPr lang="en-US" sz="1800" kern="0" dirty="0"/>
              <a:t>								</a:t>
            </a:r>
            <a:r>
              <a:rPr lang="en-US" sz="1800" kern="0" dirty="0">
                <a:solidFill>
                  <a:srgbClr val="5AD403"/>
                </a:solidFill>
              </a:rPr>
              <a:t>read(V)</a:t>
            </a:r>
            <a:br>
              <a:rPr lang="en-US" sz="1800" kern="0" dirty="0"/>
            </a:br>
            <a:r>
              <a:rPr lang="en-US" sz="1800" kern="0" dirty="0"/>
              <a:t>								</a:t>
            </a:r>
            <a:r>
              <a:rPr lang="en-US" sz="1800" kern="0" dirty="0">
                <a:solidFill>
                  <a:srgbClr val="800000"/>
                </a:solidFill>
              </a:rPr>
              <a:t>read(W)</a:t>
            </a:r>
            <a:br>
              <a:rPr lang="en-US" sz="1800" kern="0" dirty="0">
                <a:solidFill>
                  <a:srgbClr val="800000"/>
                </a:solidFill>
              </a:rPr>
            </a:br>
            <a:r>
              <a:rPr lang="en-US" sz="1800" kern="0" dirty="0">
                <a:solidFill>
                  <a:srgbClr val="800000"/>
                </a:solidFill>
              </a:rPr>
              <a:t>								read(W)</a:t>
            </a:r>
            <a:br>
              <a:rPr lang="en-US" sz="1800" kern="0" dirty="0">
                <a:solidFill>
                  <a:srgbClr val="FF6600"/>
                </a:solidFill>
              </a:rPr>
            </a:br>
            <a:r>
              <a:rPr lang="en-US" sz="1800" kern="0" dirty="0"/>
              <a:t>		</a:t>
            </a:r>
            <a:r>
              <a:rPr lang="en-US" sz="1800" kern="0" dirty="0">
                <a:solidFill>
                  <a:srgbClr val="008000"/>
                </a:solidFill>
              </a:rPr>
              <a:t>read(Y)</a:t>
            </a:r>
            <a:br>
              <a:rPr lang="en-US" sz="1800" kern="0" dirty="0">
                <a:solidFill>
                  <a:srgbClr val="008000"/>
                </a:solidFill>
              </a:rPr>
            </a:br>
            <a:r>
              <a:rPr lang="en-US" sz="1800" kern="0" dirty="0"/>
              <a:t>		</a:t>
            </a:r>
            <a:r>
              <a:rPr lang="en-US" sz="1800" kern="0" dirty="0">
                <a:solidFill>
                  <a:srgbClr val="008000"/>
                </a:solidFill>
              </a:rPr>
              <a:t>write(Y)</a:t>
            </a:r>
            <a:br>
              <a:rPr lang="en-US" sz="1800" kern="0" dirty="0"/>
            </a:br>
            <a:r>
              <a:rPr lang="en-US" sz="1800" kern="0" dirty="0"/>
              <a:t>				</a:t>
            </a:r>
            <a:r>
              <a:rPr lang="en-US" sz="1800" kern="0" dirty="0">
                <a:solidFill>
                  <a:srgbClr val="FF7C80"/>
                </a:solidFill>
              </a:rPr>
              <a:t>write(Z)</a:t>
            </a:r>
            <a:br>
              <a:rPr lang="en-US" sz="1800" kern="0" dirty="0"/>
            </a:br>
            <a:r>
              <a:rPr lang="en-US" sz="1800" kern="0" dirty="0">
                <a:solidFill>
                  <a:srgbClr val="000000"/>
                </a:solidFill>
              </a:rPr>
              <a:t>read(U)</a:t>
            </a:r>
            <a:br>
              <a:rPr lang="en-US" sz="1800" kern="0" dirty="0">
                <a:solidFill>
                  <a:srgbClr val="000000"/>
                </a:solidFill>
              </a:rPr>
            </a:br>
            <a:r>
              <a:rPr lang="en-US" sz="1800" kern="0" dirty="0"/>
              <a:t>						</a:t>
            </a:r>
            <a:r>
              <a:rPr lang="en-US" sz="1800" kern="0" dirty="0">
                <a:solidFill>
                  <a:srgbClr val="008000"/>
                </a:solidFill>
              </a:rPr>
              <a:t>read(Y)</a:t>
            </a:r>
            <a:br>
              <a:rPr lang="en-US" sz="1800" kern="0" dirty="0">
                <a:solidFill>
                  <a:srgbClr val="008000"/>
                </a:solidFill>
              </a:rPr>
            </a:br>
            <a:r>
              <a:rPr lang="en-US" sz="1800" kern="0" dirty="0">
                <a:solidFill>
                  <a:srgbClr val="008000"/>
                </a:solidFill>
              </a:rPr>
              <a:t>						</a:t>
            </a:r>
            <a:r>
              <a:rPr lang="en-US" sz="1800" kern="0" dirty="0">
                <a:solidFill>
                  <a:srgbClr val="FF7C80"/>
                </a:solidFill>
              </a:rPr>
              <a:t>read(Z)</a:t>
            </a:r>
            <a:br>
              <a:rPr lang="en-US" sz="1800" kern="0" dirty="0">
                <a:solidFill>
                  <a:srgbClr val="FF7C80"/>
                </a:solidFill>
              </a:rPr>
            </a:br>
            <a:r>
              <a:rPr lang="en-US" sz="1800" kern="0" dirty="0">
                <a:solidFill>
                  <a:srgbClr val="FF7C80"/>
                </a:solidFill>
              </a:rPr>
              <a:t>						write(Z)</a:t>
            </a:r>
          </a:p>
          <a:p>
            <a:pPr marL="346075" indent="0" eaLnBrk="1" hangingPunct="1">
              <a:lnSpc>
                <a:spcPct val="110000"/>
              </a:lnSpc>
              <a:buFont typeface="Monotype Sorts" charset="2"/>
              <a:buNone/>
              <a:tabLst>
                <a:tab pos="635000" algn="l"/>
                <a:tab pos="1485900" algn="l"/>
                <a:tab pos="1717675" algn="l"/>
                <a:tab pos="2684463" algn="l"/>
                <a:tab pos="2973388" algn="l"/>
                <a:tab pos="3767138" algn="l"/>
                <a:tab pos="3940175" algn="l"/>
                <a:tab pos="4805363" algn="l"/>
                <a:tab pos="4978400" algn="l"/>
              </a:tabLst>
            </a:pPr>
            <a:r>
              <a:rPr lang="en-US" sz="1800" kern="0" dirty="0">
                <a:solidFill>
                  <a:schemeClr val="tx1"/>
                </a:solidFill>
              </a:rPr>
              <a:t>read(U)</a:t>
            </a:r>
            <a:br>
              <a:rPr lang="en-US" sz="1800" kern="0" dirty="0">
                <a:solidFill>
                  <a:schemeClr val="tx1"/>
                </a:solidFill>
              </a:rPr>
            </a:br>
            <a:r>
              <a:rPr lang="en-US" sz="1800" kern="0" dirty="0">
                <a:solidFill>
                  <a:schemeClr val="tx1"/>
                </a:solidFill>
              </a:rPr>
              <a:t>write(U)</a:t>
            </a:r>
            <a:endParaRPr lang="en-US" sz="1800" kern="0" baseline="-25000" dirty="0">
              <a:solidFill>
                <a:schemeClr val="tx1"/>
              </a:solidFill>
            </a:endParaRPr>
          </a:p>
        </p:txBody>
      </p:sp>
      <p:sp>
        <p:nvSpPr>
          <p:cNvPr id="66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8318570" cy="627391"/>
          </a:xfrm>
        </p:spPr>
        <p:txBody>
          <a:bodyPr/>
          <a:lstStyle/>
          <a:p>
            <a:r>
              <a:rPr lang="en-US" sz="2400" dirty="0"/>
              <a:t>Example Schedule (Schedule A) + Precedence Graph</a:t>
            </a:r>
          </a:p>
        </p:txBody>
      </p:sp>
      <p:grpSp>
        <p:nvGrpSpPr>
          <p:cNvPr id="664580" name="Group 4"/>
          <p:cNvGrpSpPr>
            <a:grpSpLocks/>
          </p:cNvGrpSpPr>
          <p:nvPr/>
        </p:nvGrpSpPr>
        <p:grpSpPr bwMode="auto">
          <a:xfrm>
            <a:off x="613910" y="1074738"/>
            <a:ext cx="5443537" cy="4806950"/>
            <a:chOff x="997" y="485"/>
            <a:chExt cx="3429" cy="3028"/>
          </a:xfrm>
        </p:grpSpPr>
        <p:sp>
          <p:nvSpPr>
            <p:cNvPr id="664581" name="Line 5"/>
            <p:cNvSpPr>
              <a:spLocks noChangeShapeType="1"/>
            </p:cNvSpPr>
            <p:nvPr/>
          </p:nvSpPr>
          <p:spPr bwMode="auto">
            <a:xfrm>
              <a:off x="1019" y="682"/>
              <a:ext cx="340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664582" name="Group 6"/>
            <p:cNvGrpSpPr>
              <a:grpSpLocks/>
            </p:cNvGrpSpPr>
            <p:nvPr/>
          </p:nvGrpSpPr>
          <p:grpSpPr bwMode="auto">
            <a:xfrm>
              <a:off x="997" y="485"/>
              <a:ext cx="3427" cy="3028"/>
              <a:chOff x="1005" y="485"/>
              <a:chExt cx="3427" cy="3696"/>
            </a:xfrm>
          </p:grpSpPr>
          <p:sp>
            <p:nvSpPr>
              <p:cNvPr id="664583" name="Line 7"/>
              <p:cNvSpPr>
                <a:spLocks noChangeShapeType="1"/>
              </p:cNvSpPr>
              <p:nvPr/>
            </p:nvSpPr>
            <p:spPr bwMode="auto">
              <a:xfrm>
                <a:off x="1005" y="485"/>
                <a:ext cx="0" cy="366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4584" name="Line 8"/>
              <p:cNvSpPr>
                <a:spLocks noChangeShapeType="1"/>
              </p:cNvSpPr>
              <p:nvPr/>
            </p:nvSpPr>
            <p:spPr bwMode="auto">
              <a:xfrm>
                <a:off x="1721" y="485"/>
                <a:ext cx="0" cy="366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4585" name="Line 9"/>
              <p:cNvSpPr>
                <a:spLocks noChangeShapeType="1"/>
              </p:cNvSpPr>
              <p:nvPr/>
            </p:nvSpPr>
            <p:spPr bwMode="auto">
              <a:xfrm>
                <a:off x="2428" y="485"/>
                <a:ext cx="0" cy="365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4586" name="Line 10"/>
              <p:cNvSpPr>
                <a:spLocks noChangeShapeType="1"/>
              </p:cNvSpPr>
              <p:nvPr/>
            </p:nvSpPr>
            <p:spPr bwMode="auto">
              <a:xfrm>
                <a:off x="3099" y="485"/>
                <a:ext cx="0" cy="367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4587" name="Line 11"/>
              <p:cNvSpPr>
                <a:spLocks noChangeShapeType="1"/>
              </p:cNvSpPr>
              <p:nvPr/>
            </p:nvSpPr>
            <p:spPr bwMode="auto">
              <a:xfrm>
                <a:off x="3761" y="485"/>
                <a:ext cx="0" cy="36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4588" name="Line 12"/>
              <p:cNvSpPr>
                <a:spLocks noChangeShapeType="1"/>
              </p:cNvSpPr>
              <p:nvPr/>
            </p:nvSpPr>
            <p:spPr bwMode="auto">
              <a:xfrm>
                <a:off x="4432" y="485"/>
                <a:ext cx="0" cy="369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664592" name="Text Box 16"/>
          <p:cNvSpPr txBox="1">
            <a:spLocks noChangeArrowheads="1"/>
          </p:cNvSpPr>
          <p:nvPr/>
        </p:nvSpPr>
        <p:spPr bwMode="auto">
          <a:xfrm>
            <a:off x="8328006" y="4003946"/>
            <a:ext cx="486472" cy="456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i="1" dirty="0"/>
              <a:t>T</a:t>
            </a:r>
            <a:r>
              <a:rPr lang="en-US" sz="2400" baseline="-25000" dirty="0"/>
              <a:t>4</a:t>
            </a:r>
            <a:endParaRPr lang="en-US" sz="2400" i="1" dirty="0"/>
          </a:p>
        </p:txBody>
      </p:sp>
      <p:sp>
        <p:nvSpPr>
          <p:cNvPr id="664593" name="Text Box 17"/>
          <p:cNvSpPr txBox="1">
            <a:spLocks noChangeArrowheads="1"/>
          </p:cNvSpPr>
          <p:nvPr/>
        </p:nvSpPr>
        <p:spPr bwMode="auto">
          <a:xfrm>
            <a:off x="6398894" y="2389045"/>
            <a:ext cx="486472" cy="457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i="1" dirty="0"/>
              <a:t>T</a:t>
            </a:r>
            <a:r>
              <a:rPr lang="en-US" sz="2400" baseline="-25000" dirty="0"/>
              <a:t>1</a:t>
            </a:r>
            <a:endParaRPr lang="en-US" sz="2400" i="1" dirty="0"/>
          </a:p>
        </p:txBody>
      </p:sp>
      <p:sp>
        <p:nvSpPr>
          <p:cNvPr id="664595" name="Text Box 19"/>
          <p:cNvSpPr txBox="1">
            <a:spLocks noChangeArrowheads="1"/>
          </p:cNvSpPr>
          <p:nvPr/>
        </p:nvSpPr>
        <p:spPr bwMode="auto">
          <a:xfrm>
            <a:off x="8259509" y="2389045"/>
            <a:ext cx="486472" cy="457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i="1"/>
              <a:t>T</a:t>
            </a:r>
            <a:r>
              <a:rPr lang="en-US" sz="2400" baseline="-25000"/>
              <a:t>2</a:t>
            </a:r>
            <a:endParaRPr lang="en-US" sz="2400" i="1"/>
          </a:p>
        </p:txBody>
      </p:sp>
      <p:grpSp>
        <p:nvGrpSpPr>
          <p:cNvPr id="5" name="Group 4"/>
          <p:cNvGrpSpPr/>
          <p:nvPr/>
        </p:nvGrpSpPr>
        <p:grpSpPr>
          <a:xfrm>
            <a:off x="6800093" y="1957384"/>
            <a:ext cx="1511138" cy="799904"/>
            <a:chOff x="6800093" y="1957384"/>
            <a:chExt cx="1511138" cy="799904"/>
          </a:xfrm>
        </p:grpSpPr>
        <p:sp>
          <p:nvSpPr>
            <p:cNvPr id="664596" name="Arc 20"/>
            <p:cNvSpPr>
              <a:spLocks/>
            </p:cNvSpPr>
            <p:nvPr/>
          </p:nvSpPr>
          <p:spPr bwMode="auto">
            <a:xfrm rot="10800000" flipV="1">
              <a:off x="6800093" y="2316163"/>
              <a:ext cx="1511138" cy="441125"/>
            </a:xfrm>
            <a:custGeom>
              <a:avLst/>
              <a:gdLst>
                <a:gd name="G0" fmla="+- 20539 0 0"/>
                <a:gd name="G1" fmla="+- 21600 0 0"/>
                <a:gd name="G2" fmla="+- 21600 0 0"/>
                <a:gd name="T0" fmla="*/ 0 w 39702"/>
                <a:gd name="T1" fmla="*/ 14914 h 21600"/>
                <a:gd name="T2" fmla="*/ 39702 w 39702"/>
                <a:gd name="T3" fmla="*/ 11633 h 21600"/>
                <a:gd name="T4" fmla="*/ 20539 w 39702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702" h="21600" fill="none" extrusionOk="0">
                  <a:moveTo>
                    <a:pt x="-1" y="14913"/>
                  </a:moveTo>
                  <a:cubicBezTo>
                    <a:pt x="2895" y="6020"/>
                    <a:pt x="11185" y="-1"/>
                    <a:pt x="20539" y="-1"/>
                  </a:cubicBezTo>
                  <a:cubicBezTo>
                    <a:pt x="28596" y="-1"/>
                    <a:pt x="35984" y="4484"/>
                    <a:pt x="39701" y="11633"/>
                  </a:cubicBezTo>
                </a:path>
                <a:path w="39702" h="21600" stroke="0" extrusionOk="0">
                  <a:moveTo>
                    <a:pt x="-1" y="14913"/>
                  </a:moveTo>
                  <a:cubicBezTo>
                    <a:pt x="2895" y="6020"/>
                    <a:pt x="11185" y="-1"/>
                    <a:pt x="20539" y="-1"/>
                  </a:cubicBezTo>
                  <a:cubicBezTo>
                    <a:pt x="28596" y="-1"/>
                    <a:pt x="35984" y="4484"/>
                    <a:pt x="39701" y="11633"/>
                  </a:cubicBezTo>
                  <a:lnTo>
                    <a:pt x="20539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stealth" w="lg" len="med"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7318635" y="1957384"/>
              <a:ext cx="3385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Y</a:t>
              </a: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8299349" y="2821859"/>
            <a:ext cx="776134" cy="1180170"/>
            <a:chOff x="8299349" y="2821859"/>
            <a:chExt cx="776134" cy="1180170"/>
          </a:xfrm>
        </p:grpSpPr>
        <p:sp>
          <p:nvSpPr>
            <p:cNvPr id="664594" name="Arc 18"/>
            <p:cNvSpPr>
              <a:spLocks/>
            </p:cNvSpPr>
            <p:nvPr/>
          </p:nvSpPr>
          <p:spPr bwMode="auto">
            <a:xfrm rot="16200000" flipV="1">
              <a:off x="7955296" y="3165912"/>
              <a:ext cx="1180170" cy="492063"/>
            </a:xfrm>
            <a:custGeom>
              <a:avLst/>
              <a:gdLst>
                <a:gd name="G0" fmla="+- 17210 0 0"/>
                <a:gd name="G1" fmla="+- 21600 0 0"/>
                <a:gd name="G2" fmla="+- 21600 0 0"/>
                <a:gd name="T0" fmla="*/ 0 w 33913"/>
                <a:gd name="T1" fmla="*/ 8547 h 21600"/>
                <a:gd name="T2" fmla="*/ 33913 w 33913"/>
                <a:gd name="T3" fmla="*/ 7904 h 21600"/>
                <a:gd name="T4" fmla="*/ 17210 w 33913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913" h="21600" fill="none" extrusionOk="0">
                  <a:moveTo>
                    <a:pt x="0" y="8547"/>
                  </a:moveTo>
                  <a:cubicBezTo>
                    <a:pt x="4083" y="3162"/>
                    <a:pt x="10452" y="-1"/>
                    <a:pt x="17210" y="-1"/>
                  </a:cubicBezTo>
                  <a:cubicBezTo>
                    <a:pt x="23680" y="-1"/>
                    <a:pt x="29810" y="2900"/>
                    <a:pt x="33912" y="7904"/>
                  </a:cubicBezTo>
                </a:path>
                <a:path w="33913" h="21600" stroke="0" extrusionOk="0">
                  <a:moveTo>
                    <a:pt x="0" y="8547"/>
                  </a:moveTo>
                  <a:cubicBezTo>
                    <a:pt x="4083" y="3162"/>
                    <a:pt x="10452" y="-1"/>
                    <a:pt x="17210" y="-1"/>
                  </a:cubicBezTo>
                  <a:cubicBezTo>
                    <a:pt x="23680" y="-1"/>
                    <a:pt x="29810" y="2900"/>
                    <a:pt x="33912" y="7904"/>
                  </a:cubicBezTo>
                  <a:lnTo>
                    <a:pt x="1721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stealth" w="lg" len="med"/>
              <a:tailEnd/>
            </a:ln>
            <a:effectLst/>
          </p:spPr>
          <p:txBody>
            <a:bodyPr rot="10800000" vert="eaVert" wrap="none" anchor="ctr">
              <a:prstTxWarp prst="textNoShape">
                <a:avLst/>
              </a:prstTxWarp>
            </a:bodyPr>
            <a:lstStyle/>
            <a:p>
              <a:pPr algn="r"/>
              <a:endParaRPr lang="en-US" sz="160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8736928" y="3227277"/>
              <a:ext cx="3385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Y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6071652" y="2731076"/>
            <a:ext cx="1020604" cy="1873824"/>
            <a:chOff x="6071652" y="2731076"/>
            <a:chExt cx="1020604" cy="1873824"/>
          </a:xfrm>
        </p:grpSpPr>
        <p:sp>
          <p:nvSpPr>
            <p:cNvPr id="664590" name="Text Box 14"/>
            <p:cNvSpPr txBox="1">
              <a:spLocks noChangeArrowheads="1"/>
            </p:cNvSpPr>
            <p:nvPr/>
          </p:nvSpPr>
          <p:spPr bwMode="auto">
            <a:xfrm>
              <a:off x="6605784" y="4148431"/>
              <a:ext cx="486472" cy="4564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2400" i="1"/>
                <a:t>T</a:t>
              </a:r>
              <a:r>
                <a:rPr lang="en-US" sz="2400" baseline="-25000"/>
                <a:t>3</a:t>
              </a:r>
              <a:endParaRPr lang="en-US" sz="2400" i="1"/>
            </a:p>
          </p:txBody>
        </p:sp>
        <p:grpSp>
          <p:nvGrpSpPr>
            <p:cNvPr id="4" name="Group 3"/>
            <p:cNvGrpSpPr/>
            <p:nvPr/>
          </p:nvGrpSpPr>
          <p:grpSpPr>
            <a:xfrm>
              <a:off x="6071652" y="2731076"/>
              <a:ext cx="687203" cy="1471696"/>
              <a:chOff x="6071652" y="2731076"/>
              <a:chExt cx="687203" cy="1471696"/>
            </a:xfrm>
          </p:grpSpPr>
          <p:sp>
            <p:nvSpPr>
              <p:cNvPr id="664597" name="Arc 21"/>
              <p:cNvSpPr>
                <a:spLocks/>
              </p:cNvSpPr>
              <p:nvPr/>
            </p:nvSpPr>
            <p:spPr bwMode="auto">
              <a:xfrm rot="16200000">
                <a:off x="5827300" y="3271217"/>
                <a:ext cx="1471696" cy="391414"/>
              </a:xfrm>
              <a:custGeom>
                <a:avLst/>
                <a:gdLst>
                  <a:gd name="G0" fmla="+- 21600 0 0"/>
                  <a:gd name="G1" fmla="+- 21600 0 0"/>
                  <a:gd name="G2" fmla="+- 21600 0 0"/>
                  <a:gd name="T0" fmla="*/ 44 w 42266"/>
                  <a:gd name="T1" fmla="*/ 22982 h 22982"/>
                  <a:gd name="T2" fmla="*/ 42266 w 42266"/>
                  <a:gd name="T3" fmla="*/ 15316 h 22982"/>
                  <a:gd name="T4" fmla="*/ 21600 w 42266"/>
                  <a:gd name="T5" fmla="*/ 21600 h 229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266" h="22982" fill="none" extrusionOk="0">
                    <a:moveTo>
                      <a:pt x="44" y="22981"/>
                    </a:moveTo>
                    <a:cubicBezTo>
                      <a:pt x="14" y="22521"/>
                      <a:pt x="0" y="22061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1108" y="0"/>
                      <a:pt x="39499" y="6218"/>
                      <a:pt x="42265" y="15316"/>
                    </a:cubicBezTo>
                  </a:path>
                  <a:path w="42266" h="22982" stroke="0" extrusionOk="0">
                    <a:moveTo>
                      <a:pt x="44" y="22981"/>
                    </a:moveTo>
                    <a:cubicBezTo>
                      <a:pt x="14" y="22521"/>
                      <a:pt x="0" y="22061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1108" y="0"/>
                      <a:pt x="39499" y="6218"/>
                      <a:pt x="42265" y="15316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stealth" w="lg" len="med"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6071652" y="3266235"/>
                <a:ext cx="33855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Z</a:t>
                </a:r>
              </a:p>
            </p:txBody>
          </p:sp>
        </p:grpSp>
      </p:grpSp>
      <p:grpSp>
        <p:nvGrpSpPr>
          <p:cNvPr id="3" name="Group 2"/>
          <p:cNvGrpSpPr/>
          <p:nvPr/>
        </p:nvGrpSpPr>
        <p:grpSpPr>
          <a:xfrm>
            <a:off x="7033544" y="4239213"/>
            <a:ext cx="1385326" cy="705729"/>
            <a:chOff x="7033544" y="4239213"/>
            <a:chExt cx="1385326" cy="705729"/>
          </a:xfrm>
        </p:grpSpPr>
        <p:sp>
          <p:nvSpPr>
            <p:cNvPr id="664591" name="Arc 15"/>
            <p:cNvSpPr>
              <a:spLocks/>
            </p:cNvSpPr>
            <p:nvPr/>
          </p:nvSpPr>
          <p:spPr bwMode="auto">
            <a:xfrm rot="10800000">
              <a:off x="7033544" y="4239213"/>
              <a:ext cx="1385326" cy="383587"/>
            </a:xfrm>
            <a:custGeom>
              <a:avLst/>
              <a:gdLst>
                <a:gd name="G0" fmla="+- 20539 0 0"/>
                <a:gd name="G1" fmla="+- 21600 0 0"/>
                <a:gd name="G2" fmla="+- 21600 0 0"/>
                <a:gd name="T0" fmla="*/ 0 w 36403"/>
                <a:gd name="T1" fmla="*/ 14914 h 21600"/>
                <a:gd name="T2" fmla="*/ 36403 w 36403"/>
                <a:gd name="T3" fmla="*/ 6941 h 21600"/>
                <a:gd name="T4" fmla="*/ 20539 w 36403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403" h="21600" fill="none" extrusionOk="0">
                  <a:moveTo>
                    <a:pt x="-1" y="14913"/>
                  </a:moveTo>
                  <a:cubicBezTo>
                    <a:pt x="2895" y="6020"/>
                    <a:pt x="11185" y="-1"/>
                    <a:pt x="20539" y="-1"/>
                  </a:cubicBezTo>
                  <a:cubicBezTo>
                    <a:pt x="26563" y="-1"/>
                    <a:pt x="32314" y="2516"/>
                    <a:pt x="36403" y="6940"/>
                  </a:cubicBezTo>
                </a:path>
                <a:path w="36403" h="21600" stroke="0" extrusionOk="0">
                  <a:moveTo>
                    <a:pt x="-1" y="14913"/>
                  </a:moveTo>
                  <a:cubicBezTo>
                    <a:pt x="2895" y="6020"/>
                    <a:pt x="11185" y="-1"/>
                    <a:pt x="20539" y="-1"/>
                  </a:cubicBezTo>
                  <a:cubicBezTo>
                    <a:pt x="26563" y="-1"/>
                    <a:pt x="32314" y="2516"/>
                    <a:pt x="36403" y="6940"/>
                  </a:cubicBezTo>
                  <a:lnTo>
                    <a:pt x="20539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stealth" w="lg" len="med"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7542215" y="4575610"/>
              <a:ext cx="3385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Z</a:t>
              </a:r>
              <a:endParaRPr lang="en-US" dirty="0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D488F9BB-BDB2-A148-93C1-8C0DCA5D6020}"/>
              </a:ext>
            </a:extLst>
          </p:cNvPr>
          <p:cNvSpPr txBox="1"/>
          <p:nvPr/>
        </p:nvSpPr>
        <p:spPr>
          <a:xfrm>
            <a:off x="6618960" y="5085391"/>
            <a:ext cx="21724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/>
              <a:t>Conflict serializable</a:t>
            </a:r>
          </a:p>
          <a:p>
            <a:pPr algn="l"/>
            <a:r>
              <a:rPr lang="en-US" dirty="0"/>
              <a:t>(no directed cycle)</a:t>
            </a:r>
          </a:p>
        </p:txBody>
      </p:sp>
    </p:spTree>
    <p:extLst>
      <p:ext uri="{BB962C8B-B14F-4D97-AF65-F5344CB8AC3E}">
        <p14:creationId xmlns:p14="http://schemas.microsoft.com/office/powerpoint/2010/main" val="1281825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4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4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4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4592" grpId="0"/>
      <p:bldP spid="664593" grpId="0"/>
      <p:bldP spid="664595" grpId="0"/>
      <p:bldP spid="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64263"/>
            <a:ext cx="7543800" cy="847580"/>
          </a:xfrm>
        </p:spPr>
        <p:txBody>
          <a:bodyPr/>
          <a:lstStyle/>
          <a:p>
            <a:r>
              <a:rPr lang="en-US" dirty="0"/>
              <a:t>Recap so far…</a:t>
            </a:r>
          </a:p>
        </p:txBody>
      </p:sp>
      <p:sp>
        <p:nvSpPr>
          <p:cNvPr id="66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37317"/>
            <a:ext cx="8229600" cy="4033982"/>
          </a:xfrm>
        </p:spPr>
        <p:txBody>
          <a:bodyPr/>
          <a:lstStyle/>
          <a:p>
            <a:r>
              <a:rPr lang="en-US" sz="2400" dirty="0"/>
              <a:t>We discussed:</a:t>
            </a:r>
          </a:p>
          <a:p>
            <a:pPr lvl="1"/>
            <a:r>
              <a:rPr lang="en-US" sz="2000" dirty="0"/>
              <a:t>Serial schedules, </a:t>
            </a:r>
            <a:r>
              <a:rPr lang="en-US" sz="2000" dirty="0" err="1"/>
              <a:t>serializability</a:t>
            </a:r>
            <a:endParaRPr lang="en-US" sz="2000" dirty="0"/>
          </a:p>
          <a:p>
            <a:pPr lvl="1"/>
            <a:r>
              <a:rPr lang="en-US" sz="2000" dirty="0"/>
              <a:t>Conflict-</a:t>
            </a:r>
            <a:r>
              <a:rPr lang="en-US" sz="2000" dirty="0" err="1"/>
              <a:t>serializability</a:t>
            </a:r>
            <a:r>
              <a:rPr lang="en-US" sz="2000" dirty="0"/>
              <a:t>, view-</a:t>
            </a:r>
            <a:r>
              <a:rPr lang="en-US" sz="2000" dirty="0" err="1"/>
              <a:t>serializability</a:t>
            </a:r>
            <a:endParaRPr lang="en-US" sz="2000" dirty="0"/>
          </a:p>
          <a:p>
            <a:pPr lvl="1"/>
            <a:r>
              <a:rPr lang="en-US" sz="2000" dirty="0"/>
              <a:t>How to check for conflict-</a:t>
            </a:r>
            <a:r>
              <a:rPr lang="en-US" sz="2000" dirty="0" err="1"/>
              <a:t>serializability</a:t>
            </a:r>
            <a:endParaRPr lang="en-US" sz="2000" dirty="0"/>
          </a:p>
          <a:p>
            <a:pPr lvl="1"/>
            <a:endParaRPr lang="en-US" sz="2000" dirty="0"/>
          </a:p>
          <a:p>
            <a:r>
              <a:rPr lang="en-US" sz="2400" dirty="0"/>
              <a:t>We haven’t discussed:</a:t>
            </a:r>
          </a:p>
          <a:p>
            <a:pPr lvl="1"/>
            <a:r>
              <a:rPr lang="en-US" sz="2000" dirty="0"/>
              <a:t>How to guarantee </a:t>
            </a:r>
            <a:r>
              <a:rPr lang="en-US" sz="2000" dirty="0" err="1"/>
              <a:t>serializability</a:t>
            </a:r>
            <a:r>
              <a:rPr lang="en-US" sz="2000" dirty="0"/>
              <a:t> ?</a:t>
            </a:r>
          </a:p>
          <a:p>
            <a:pPr lvl="2"/>
            <a:r>
              <a:rPr lang="en-US" sz="1800" dirty="0"/>
              <a:t>Allowing transactions to run, and then aborting them if the schedules aren’t serializable can be expensive</a:t>
            </a:r>
          </a:p>
          <a:p>
            <a:pPr lvl="1"/>
            <a:r>
              <a:rPr lang="en-US" sz="2000" dirty="0"/>
              <a:t>We can instead use schemes to guarantee that the schedule will be conflict-serializable</a:t>
            </a:r>
          </a:p>
          <a:p>
            <a:pPr lvl="1"/>
            <a:r>
              <a:rPr lang="en-US" sz="2000" dirty="0"/>
              <a:t>Also, </a:t>
            </a:r>
            <a:r>
              <a:rPr lang="en-US" sz="2000" b="1" i="1" u="sng" dirty="0">
                <a:solidFill>
                  <a:schemeClr val="tx2"/>
                </a:solidFill>
              </a:rPr>
              <a:t>recoverability ?</a:t>
            </a:r>
          </a:p>
          <a:p>
            <a:pPr lvl="1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72781737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7657" name="Group 9"/>
          <p:cNvGrpSpPr>
            <a:grpSpLocks/>
          </p:cNvGrpSpPr>
          <p:nvPr/>
        </p:nvGrpSpPr>
        <p:grpSpPr bwMode="auto">
          <a:xfrm>
            <a:off x="5614988" y="2032000"/>
            <a:ext cx="4051300" cy="4232275"/>
            <a:chOff x="3208" y="1243"/>
            <a:chExt cx="2552" cy="2666"/>
          </a:xfrm>
        </p:grpSpPr>
        <p:sp>
          <p:nvSpPr>
            <p:cNvPr id="667653" name="Text Box 5"/>
            <p:cNvSpPr txBox="1">
              <a:spLocks noChangeArrowheads="1"/>
            </p:cNvSpPr>
            <p:nvPr/>
          </p:nvSpPr>
          <p:spPr bwMode="auto">
            <a:xfrm>
              <a:off x="3230" y="1243"/>
              <a:ext cx="702" cy="2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dirty="0"/>
                <a:t>T1</a:t>
              </a:r>
            </a:p>
            <a:p>
              <a:pPr algn="l"/>
              <a:r>
                <a:rPr lang="en-US" dirty="0"/>
                <a:t>read(A)</a:t>
              </a:r>
            </a:p>
            <a:p>
              <a:pPr algn="l"/>
              <a:r>
                <a:rPr lang="en-US" dirty="0"/>
                <a:t>A = A -50</a:t>
              </a:r>
            </a:p>
            <a:p>
              <a:pPr algn="l"/>
              <a:r>
                <a:rPr lang="en-US" dirty="0"/>
                <a:t>write(A)</a:t>
              </a:r>
            </a:p>
            <a:p>
              <a:pPr algn="l"/>
              <a:endParaRPr lang="en-US" dirty="0"/>
            </a:p>
            <a:p>
              <a:pPr algn="l"/>
              <a:endParaRPr lang="en-US" dirty="0"/>
            </a:p>
            <a:p>
              <a:pPr algn="l"/>
              <a:endParaRPr lang="en-US" dirty="0"/>
            </a:p>
            <a:p>
              <a:pPr algn="l"/>
              <a:endParaRPr lang="en-US" dirty="0"/>
            </a:p>
            <a:p>
              <a:pPr algn="l"/>
              <a:endParaRPr lang="en-US" dirty="0"/>
            </a:p>
            <a:p>
              <a:pPr algn="l"/>
              <a:endParaRPr lang="en-US" dirty="0"/>
            </a:p>
            <a:p>
              <a:pPr algn="l"/>
              <a:r>
                <a:rPr lang="en-US" dirty="0"/>
                <a:t>read(B)</a:t>
              </a:r>
            </a:p>
            <a:p>
              <a:pPr algn="l"/>
              <a:r>
                <a:rPr lang="en-US" dirty="0"/>
                <a:t>B=B+50</a:t>
              </a:r>
            </a:p>
            <a:p>
              <a:pPr algn="l"/>
              <a:r>
                <a:rPr lang="en-US" dirty="0"/>
                <a:t>write(B)</a:t>
              </a:r>
            </a:p>
          </p:txBody>
        </p:sp>
        <p:sp>
          <p:nvSpPr>
            <p:cNvPr id="667654" name="Text Box 6"/>
            <p:cNvSpPr txBox="1">
              <a:spLocks noChangeArrowheads="1"/>
            </p:cNvSpPr>
            <p:nvPr/>
          </p:nvSpPr>
          <p:spPr bwMode="auto">
            <a:xfrm>
              <a:off x="4473" y="1252"/>
              <a:ext cx="872" cy="14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dirty="0"/>
                <a:t>T2</a:t>
              </a:r>
            </a:p>
            <a:p>
              <a:pPr algn="l"/>
              <a:endParaRPr lang="en-US" dirty="0"/>
            </a:p>
            <a:p>
              <a:pPr algn="l"/>
              <a:endParaRPr lang="en-US" dirty="0"/>
            </a:p>
            <a:p>
              <a:pPr algn="l"/>
              <a:endParaRPr lang="en-US" dirty="0"/>
            </a:p>
            <a:p>
              <a:pPr algn="l"/>
              <a:r>
                <a:rPr lang="en-US" dirty="0"/>
                <a:t>read(A)</a:t>
              </a:r>
            </a:p>
            <a:p>
              <a:pPr algn="l"/>
              <a:r>
                <a:rPr lang="en-US" dirty="0" err="1"/>
                <a:t>tmp</a:t>
              </a:r>
              <a:r>
                <a:rPr lang="en-US" dirty="0"/>
                <a:t> = A*0.1</a:t>
              </a:r>
            </a:p>
            <a:p>
              <a:pPr algn="l"/>
              <a:r>
                <a:rPr lang="en-US" dirty="0"/>
                <a:t>A = A – </a:t>
              </a:r>
              <a:r>
                <a:rPr lang="en-US" dirty="0" err="1"/>
                <a:t>tmp</a:t>
              </a:r>
              <a:endParaRPr lang="en-US" dirty="0"/>
            </a:p>
            <a:p>
              <a:pPr algn="l"/>
              <a:r>
                <a:rPr lang="en-US" dirty="0"/>
                <a:t>write(A)</a:t>
              </a:r>
            </a:p>
          </p:txBody>
        </p:sp>
        <p:sp>
          <p:nvSpPr>
            <p:cNvPr id="667655" name="Line 7"/>
            <p:cNvSpPr>
              <a:spLocks noChangeShapeType="1"/>
            </p:cNvSpPr>
            <p:nvPr/>
          </p:nvSpPr>
          <p:spPr bwMode="auto">
            <a:xfrm>
              <a:off x="3208" y="1443"/>
              <a:ext cx="255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7656" name="Line 8"/>
            <p:cNvSpPr>
              <a:spLocks noChangeShapeType="1"/>
            </p:cNvSpPr>
            <p:nvPr/>
          </p:nvSpPr>
          <p:spPr bwMode="auto">
            <a:xfrm>
              <a:off x="4291" y="1317"/>
              <a:ext cx="0" cy="25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6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Recoverability</a:t>
            </a:r>
          </a:p>
        </p:txBody>
      </p:sp>
      <p:sp>
        <p:nvSpPr>
          <p:cNvPr id="66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1500" y="1114425"/>
            <a:ext cx="4540250" cy="4876800"/>
          </a:xfrm>
        </p:spPr>
        <p:txBody>
          <a:bodyPr/>
          <a:lstStyle/>
          <a:p>
            <a:r>
              <a:rPr lang="en-US" sz="2400" dirty="0"/>
              <a:t>Serializability is good for consistency</a:t>
            </a:r>
          </a:p>
          <a:p>
            <a:endParaRPr lang="en-US" sz="2400" dirty="0"/>
          </a:p>
          <a:p>
            <a:r>
              <a:rPr lang="en-US" sz="2400" dirty="0"/>
              <a:t>What if transactions fail ?</a:t>
            </a:r>
          </a:p>
          <a:p>
            <a:pPr lvl="1"/>
            <a:r>
              <a:rPr lang="en-US" sz="2000" dirty="0"/>
              <a:t>T2 has already committed</a:t>
            </a:r>
          </a:p>
          <a:p>
            <a:pPr lvl="2"/>
            <a:r>
              <a:rPr lang="en-US" sz="1800" dirty="0"/>
              <a:t>A user might have been notified</a:t>
            </a:r>
          </a:p>
          <a:p>
            <a:pPr lvl="1"/>
            <a:r>
              <a:rPr lang="en-US" sz="2000" dirty="0"/>
              <a:t>Now T1 abort creates a problem</a:t>
            </a:r>
          </a:p>
          <a:p>
            <a:pPr lvl="2"/>
            <a:r>
              <a:rPr lang="en-US" sz="1800" dirty="0"/>
              <a:t>T2 has seen its effect, so just aborting T1 is not enough. T2 must be aborted as well (and possibly restarted)</a:t>
            </a:r>
          </a:p>
          <a:p>
            <a:pPr lvl="2"/>
            <a:r>
              <a:rPr lang="en-US" sz="1800" dirty="0"/>
              <a:t>But T2 is </a:t>
            </a:r>
            <a:r>
              <a:rPr lang="en-US" sz="1800" i="1" dirty="0"/>
              <a:t>committed</a:t>
            </a:r>
            <a:endParaRPr lang="en-US" sz="1800" dirty="0"/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5649913" y="5625419"/>
            <a:ext cx="9763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>
                <a:solidFill>
                  <a:srgbClr val="C00000"/>
                </a:solidFill>
              </a:rPr>
              <a:t>ABORT</a:t>
            </a: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7623176" y="4302125"/>
            <a:ext cx="11207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>
                <a:solidFill>
                  <a:srgbClr val="C00000"/>
                </a:solidFill>
              </a:rPr>
              <a:t>COMMIT</a:t>
            </a:r>
          </a:p>
        </p:txBody>
      </p:sp>
    </p:spTree>
    <p:extLst>
      <p:ext uri="{BB962C8B-B14F-4D97-AF65-F5344CB8AC3E}">
        <p14:creationId xmlns:p14="http://schemas.microsoft.com/office/powerpoint/2010/main" val="359684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7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76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76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Recoverability</a:t>
            </a:r>
          </a:p>
        </p:txBody>
      </p:sp>
      <p:sp>
        <p:nvSpPr>
          <p:cNvPr id="66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i="1" dirty="0">
                <a:solidFill>
                  <a:srgbClr val="FF0000"/>
                </a:solidFill>
              </a:rPr>
              <a:t>Recoverable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/>
              <a:t>schedule: If T2 has read something T1 has written, T1 must commit before T2</a:t>
            </a:r>
          </a:p>
          <a:p>
            <a:pPr lvl="1"/>
            <a:r>
              <a:rPr lang="en-US" sz="2000" dirty="0"/>
              <a:t>Otherwise, if T1 commits, and T2 aborts, we have a problem</a:t>
            </a:r>
          </a:p>
          <a:p>
            <a:endParaRPr lang="en-US" sz="2400" dirty="0"/>
          </a:p>
          <a:p>
            <a:r>
              <a:rPr lang="en-US" sz="2400" dirty="0"/>
              <a:t>Still have </a:t>
            </a:r>
            <a:r>
              <a:rPr lang="en-US" sz="2400" i="1" dirty="0">
                <a:solidFill>
                  <a:srgbClr val="FF0000"/>
                </a:solidFill>
              </a:rPr>
              <a:t>cascading rollbacks</a:t>
            </a:r>
            <a:r>
              <a:rPr lang="en-US" sz="2400" dirty="0"/>
              <a:t>: If T10 aborts, T11 must abort, and hence T12 must abort and so on.</a:t>
            </a:r>
          </a:p>
        </p:txBody>
      </p:sp>
      <p:pic>
        <p:nvPicPr>
          <p:cNvPr id="668676" name="Picture 4"/>
          <p:cNvPicPr>
            <a:picLocks noChangeAspect="1" noChangeArrowheads="1"/>
          </p:cNvPicPr>
          <p:nvPr/>
        </p:nvPicPr>
        <p:blipFill>
          <a:blip r:embed="rId2"/>
          <a:srcRect l="450" t="9593" r="674" b="9593"/>
          <a:stretch>
            <a:fillRect/>
          </a:stretch>
        </p:blipFill>
        <p:spPr bwMode="auto">
          <a:xfrm>
            <a:off x="2568575" y="3899754"/>
            <a:ext cx="3711575" cy="2276475"/>
          </a:xfrm>
          <a:prstGeom prst="rect">
            <a:avLst/>
          </a:prstGeom>
          <a:noFill/>
          <a:ln w="38100" cmpd="dbl">
            <a:solidFill>
              <a:schemeClr val="tx2"/>
            </a:solidFill>
            <a:miter lim="800000"/>
            <a:headEnd/>
            <a:tailEnd/>
          </a:ln>
          <a:effectLst/>
        </p:spPr>
      </p:pic>
      <p:sp>
        <p:nvSpPr>
          <p:cNvPr id="5" name="Text Box 6">
            <a:extLst>
              <a:ext uri="{FF2B5EF4-FFF2-40B4-BE49-F238E27FC236}">
                <a16:creationId xmlns:a16="http://schemas.microsoft.com/office/drawing/2014/main" id="{E5673D86-16B7-924A-98FA-3E4FD5B5FC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99884" y="6176229"/>
            <a:ext cx="9763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>
                <a:solidFill>
                  <a:srgbClr val="C00000"/>
                </a:solidFill>
              </a:rPr>
              <a:t>ABORT</a:t>
            </a:r>
          </a:p>
        </p:txBody>
      </p:sp>
    </p:spTree>
    <p:extLst>
      <p:ext uri="{BB962C8B-B14F-4D97-AF65-F5344CB8AC3E}">
        <p14:creationId xmlns:p14="http://schemas.microsoft.com/office/powerpoint/2010/main" val="47194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Recoverability</a:t>
            </a:r>
          </a:p>
        </p:txBody>
      </p:sp>
      <p:sp>
        <p:nvSpPr>
          <p:cNvPr id="66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i="1" dirty="0">
                <a:solidFill>
                  <a:srgbClr val="FF0000"/>
                </a:solidFill>
              </a:rPr>
              <a:t>Dirty read</a:t>
            </a:r>
            <a:r>
              <a:rPr lang="en-US" sz="2400" dirty="0"/>
              <a:t>: Reading a value written by a transaction that hasn’t committed yet</a:t>
            </a:r>
          </a:p>
          <a:p>
            <a:endParaRPr lang="en-US" sz="2400" i="1" dirty="0">
              <a:solidFill>
                <a:srgbClr val="0000FF"/>
              </a:solidFill>
            </a:endParaRPr>
          </a:p>
          <a:p>
            <a:r>
              <a:rPr lang="en-US" sz="2400" dirty="0"/>
              <a:t>Guarantee </a:t>
            </a:r>
            <a:r>
              <a:rPr lang="en-US" sz="2400" i="1" dirty="0" err="1">
                <a:solidFill>
                  <a:srgbClr val="FF0000"/>
                </a:solidFill>
              </a:rPr>
              <a:t>cascadeless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/>
              <a:t>schedules if:</a:t>
            </a:r>
          </a:p>
          <a:p>
            <a:pPr lvl="1"/>
            <a:r>
              <a:rPr lang="en-US" sz="2000" dirty="0"/>
              <a:t>A transaction only reads </a:t>
            </a:r>
            <a:r>
              <a:rPr lang="en-US" sz="2000" i="1" dirty="0"/>
              <a:t>committed </a:t>
            </a:r>
            <a:r>
              <a:rPr lang="en-US" sz="2000" dirty="0"/>
              <a:t>values.</a:t>
            </a:r>
          </a:p>
          <a:p>
            <a:pPr lvl="1"/>
            <a:r>
              <a:rPr lang="en-US" sz="2000" dirty="0"/>
              <a:t>So if T1 has written A, but not committed it, T2 can’t read it.</a:t>
            </a:r>
          </a:p>
          <a:p>
            <a:pPr lvl="2"/>
            <a:r>
              <a:rPr lang="en-US" sz="1800" i="1" dirty="0"/>
              <a:t>No dirty reads</a:t>
            </a:r>
          </a:p>
          <a:p>
            <a:pPr lvl="2"/>
            <a:endParaRPr lang="en-US" sz="1800" i="1" dirty="0"/>
          </a:p>
          <a:p>
            <a:r>
              <a:rPr lang="en-US" sz="2400" dirty="0" err="1"/>
              <a:t>Cascadeless</a:t>
            </a:r>
            <a:r>
              <a:rPr lang="en-US" sz="2400" dirty="0"/>
              <a:t> </a:t>
            </a:r>
            <a:r>
              <a:rPr lang="en-US" sz="2400" dirty="0">
                <a:sym typeface="Wingdings" charset="2"/>
              </a:rPr>
              <a:t> No cascading rollbacks</a:t>
            </a:r>
          </a:p>
          <a:p>
            <a:pPr lvl="1"/>
            <a:r>
              <a:rPr lang="en-US" sz="2000" dirty="0"/>
              <a:t>That’s good</a:t>
            </a:r>
          </a:p>
          <a:p>
            <a:pPr lvl="1"/>
            <a:r>
              <a:rPr lang="en-US" sz="2000" dirty="0"/>
              <a:t>We will try to guarantee that as well</a:t>
            </a:r>
          </a:p>
        </p:txBody>
      </p:sp>
    </p:spTree>
    <p:extLst>
      <p:ext uri="{BB962C8B-B14F-4D97-AF65-F5344CB8AC3E}">
        <p14:creationId xmlns:p14="http://schemas.microsoft.com/office/powerpoint/2010/main" val="7687813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How does..</a:t>
            </a:r>
          </a:p>
        </p:txBody>
      </p:sp>
      <p:sp>
        <p:nvSpPr>
          <p:cNvPr id="64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985" y="1126127"/>
            <a:ext cx="8229600" cy="4033982"/>
          </a:xfrm>
        </p:spPr>
        <p:txBody>
          <a:bodyPr/>
          <a:lstStyle/>
          <a:p>
            <a:r>
              <a:rPr lang="en-US" sz="2400" dirty="0"/>
              <a:t>.. this relate to </a:t>
            </a:r>
            <a:r>
              <a:rPr lang="en-US" sz="2400" i="1" dirty="0"/>
              <a:t>queries </a:t>
            </a:r>
            <a:r>
              <a:rPr lang="en-US" sz="2400" dirty="0"/>
              <a:t>that we discussed ?</a:t>
            </a:r>
          </a:p>
          <a:p>
            <a:pPr lvl="1"/>
            <a:r>
              <a:rPr lang="en-US" sz="2000" dirty="0"/>
              <a:t>Queries don’t update data, so </a:t>
            </a:r>
            <a:r>
              <a:rPr lang="en-US" sz="2000" i="1" u="sng" dirty="0"/>
              <a:t>durability</a:t>
            </a:r>
            <a:r>
              <a:rPr lang="en-US" sz="2000" dirty="0"/>
              <a:t> and </a:t>
            </a:r>
            <a:r>
              <a:rPr lang="en-US" sz="2000" i="1" u="sng" dirty="0"/>
              <a:t>consistency</a:t>
            </a:r>
            <a:r>
              <a:rPr lang="en-US" sz="2000" dirty="0"/>
              <a:t> not relevant</a:t>
            </a:r>
          </a:p>
          <a:p>
            <a:pPr lvl="1"/>
            <a:r>
              <a:rPr lang="en-US" sz="2000" dirty="0"/>
              <a:t>Would want </a:t>
            </a:r>
            <a:r>
              <a:rPr lang="en-US" sz="2000" i="1" u="sng" dirty="0"/>
              <a:t>concurrency</a:t>
            </a:r>
            <a:r>
              <a:rPr lang="en-US" sz="2000" dirty="0"/>
              <a:t> </a:t>
            </a:r>
          </a:p>
          <a:p>
            <a:pPr lvl="2"/>
            <a:r>
              <a:rPr lang="en-US" sz="2000" dirty="0"/>
              <a:t>Consider a query computing balance at the end of the day</a:t>
            </a:r>
          </a:p>
          <a:p>
            <a:pPr lvl="1"/>
            <a:r>
              <a:rPr lang="en-US" sz="2000" dirty="0"/>
              <a:t>Would want </a:t>
            </a:r>
            <a:r>
              <a:rPr lang="en-US" sz="2000" i="1" u="sng" dirty="0"/>
              <a:t>isolation</a:t>
            </a:r>
          </a:p>
          <a:p>
            <a:pPr lvl="2"/>
            <a:r>
              <a:rPr lang="en-US" sz="2000" dirty="0"/>
              <a:t>What if somebody makes a </a:t>
            </a:r>
            <a:r>
              <a:rPr lang="en-US" sz="2000" i="1" dirty="0"/>
              <a:t>transfer</a:t>
            </a:r>
            <a:r>
              <a:rPr lang="en-US" sz="2000" dirty="0"/>
              <a:t> while we are computing the balance</a:t>
            </a:r>
          </a:p>
          <a:p>
            <a:pPr lvl="2"/>
            <a:r>
              <a:rPr lang="en-US" sz="2000" dirty="0">
                <a:solidFill>
                  <a:schemeClr val="tx2"/>
                </a:solidFill>
              </a:rPr>
              <a:t>Typically not guaranteed for such long-running queries</a:t>
            </a:r>
          </a:p>
          <a:p>
            <a:pPr lvl="2"/>
            <a:endParaRPr lang="en-US" sz="2000" dirty="0">
              <a:solidFill>
                <a:schemeClr val="tx2"/>
              </a:solidFill>
            </a:endParaRPr>
          </a:p>
          <a:p>
            <a:r>
              <a:rPr lang="en-US" sz="2400" dirty="0"/>
              <a:t>TPC-C </a:t>
            </a:r>
            <a:r>
              <a:rPr lang="en-US" sz="2400" dirty="0" err="1"/>
              <a:t>vs</a:t>
            </a:r>
            <a:r>
              <a:rPr lang="en-US" sz="2400" dirty="0"/>
              <a:t> TPC-H</a:t>
            </a:r>
          </a:p>
          <a:p>
            <a:pPr lvl="1"/>
            <a:r>
              <a:rPr lang="en-US" sz="2000" dirty="0"/>
              <a:t>data entry </a:t>
            </a:r>
            <a:r>
              <a:rPr lang="en-US" sz="2000" dirty="0" err="1"/>
              <a:t>vs</a:t>
            </a:r>
            <a:r>
              <a:rPr lang="en-US" sz="2000" dirty="0"/>
              <a:t> decision support</a:t>
            </a:r>
          </a:p>
        </p:txBody>
      </p:sp>
    </p:spTree>
    <p:extLst>
      <p:ext uri="{BB962C8B-B14F-4D97-AF65-F5344CB8AC3E}">
        <p14:creationId xmlns:p14="http://schemas.microsoft.com/office/powerpoint/2010/main" val="137773441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64263"/>
            <a:ext cx="7543800" cy="847580"/>
          </a:xfrm>
        </p:spPr>
        <p:txBody>
          <a:bodyPr/>
          <a:lstStyle/>
          <a:p>
            <a:r>
              <a:rPr lang="en-US" dirty="0"/>
              <a:t>Recap so far…</a:t>
            </a:r>
          </a:p>
        </p:txBody>
      </p:sp>
      <p:sp>
        <p:nvSpPr>
          <p:cNvPr id="66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37317"/>
            <a:ext cx="8229600" cy="4033982"/>
          </a:xfrm>
        </p:spPr>
        <p:txBody>
          <a:bodyPr/>
          <a:lstStyle/>
          <a:p>
            <a:r>
              <a:rPr lang="en-US" sz="2400" dirty="0"/>
              <a:t>We discussed:</a:t>
            </a:r>
          </a:p>
          <a:p>
            <a:pPr lvl="1"/>
            <a:r>
              <a:rPr lang="en-US" sz="2000" dirty="0"/>
              <a:t>Serial schedules, </a:t>
            </a:r>
            <a:r>
              <a:rPr lang="en-US" sz="2000" dirty="0" err="1"/>
              <a:t>serializability</a:t>
            </a:r>
            <a:endParaRPr lang="en-US" sz="2000" dirty="0"/>
          </a:p>
          <a:p>
            <a:pPr lvl="1"/>
            <a:r>
              <a:rPr lang="en-US" sz="2000" dirty="0"/>
              <a:t>Conflict-</a:t>
            </a:r>
            <a:r>
              <a:rPr lang="en-US" sz="2000" dirty="0" err="1"/>
              <a:t>serializability</a:t>
            </a:r>
            <a:r>
              <a:rPr lang="en-US" sz="2000" dirty="0"/>
              <a:t>, view-</a:t>
            </a:r>
            <a:r>
              <a:rPr lang="en-US" sz="2000" dirty="0" err="1"/>
              <a:t>serializability</a:t>
            </a:r>
            <a:endParaRPr lang="en-US" sz="2000" dirty="0"/>
          </a:p>
          <a:p>
            <a:pPr lvl="1"/>
            <a:r>
              <a:rPr lang="en-US" sz="2000" dirty="0"/>
              <a:t>How to check for conflict-</a:t>
            </a:r>
            <a:r>
              <a:rPr lang="en-US" sz="2000" dirty="0" err="1"/>
              <a:t>serializability</a:t>
            </a:r>
            <a:endParaRPr lang="en-US" sz="2000" dirty="0"/>
          </a:p>
          <a:p>
            <a:pPr lvl="1"/>
            <a:r>
              <a:rPr lang="en-US" sz="2000" dirty="0"/>
              <a:t>Recoverability, cascade-less schedules</a:t>
            </a:r>
          </a:p>
          <a:p>
            <a:pPr lvl="1"/>
            <a:endParaRPr lang="en-US" sz="2000" dirty="0"/>
          </a:p>
          <a:p>
            <a:r>
              <a:rPr lang="en-US" sz="2400" dirty="0"/>
              <a:t>We haven’t discussed:</a:t>
            </a:r>
          </a:p>
          <a:p>
            <a:pPr lvl="1"/>
            <a:r>
              <a:rPr lang="en-US" sz="2000" dirty="0"/>
              <a:t>How to guarantee </a:t>
            </a:r>
            <a:r>
              <a:rPr lang="en-US" sz="2000" dirty="0" err="1"/>
              <a:t>serializability</a:t>
            </a:r>
            <a:r>
              <a:rPr lang="en-US" sz="2000" dirty="0"/>
              <a:t> ?</a:t>
            </a:r>
          </a:p>
          <a:p>
            <a:pPr lvl="2"/>
            <a:r>
              <a:rPr lang="en-US" sz="1800" dirty="0"/>
              <a:t>Allowing transactions to run, and then aborting them if the schedules aren’t serializable can be expensive</a:t>
            </a:r>
          </a:p>
          <a:p>
            <a:pPr lvl="1"/>
            <a:r>
              <a:rPr lang="en-US" sz="2000" dirty="0"/>
              <a:t>We can instead use schemes to guarantee that the schedule will be conflict-serializable</a:t>
            </a:r>
          </a:p>
          <a:p>
            <a:pPr lvl="2"/>
            <a:r>
              <a:rPr lang="en-US" sz="1700" i="1" dirty="0"/>
              <a:t>Hint: </a:t>
            </a:r>
            <a:r>
              <a:rPr lang="en-US" sz="1700" i="1" dirty="0">
                <a:solidFill>
                  <a:srgbClr val="FF0000"/>
                </a:solidFill>
              </a:rPr>
              <a:t>locks</a:t>
            </a:r>
          </a:p>
        </p:txBody>
      </p:sp>
    </p:spTree>
    <p:extLst>
      <p:ext uri="{BB962C8B-B14F-4D97-AF65-F5344CB8AC3E}">
        <p14:creationId xmlns:p14="http://schemas.microsoft.com/office/powerpoint/2010/main" val="1140717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6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ext Box 1"/>
          <p:cNvSpPr txBox="1">
            <a:spLocks noChangeArrowheads="1"/>
          </p:cNvSpPr>
          <p:nvPr/>
        </p:nvSpPr>
        <p:spPr bwMode="auto">
          <a:xfrm>
            <a:off x="0" y="60486"/>
            <a:ext cx="9123840" cy="6797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92807" rIns="0" bIns="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9pPr>
          </a:lstStyle>
          <a:p>
            <a:pPr algn="ctr" hangingPunct="1">
              <a:lnSpc>
                <a:spcPct val="71000"/>
              </a:lnSpc>
              <a:spcBef>
                <a:spcPts val="635"/>
              </a:spcBef>
            </a:pPr>
            <a:r>
              <a:rPr lang="de-DE" sz="4000" dirty="0" err="1">
                <a:solidFill>
                  <a:srgbClr val="FF0000"/>
                </a:solidFill>
              </a:rPr>
              <a:t>Concurrency</a:t>
            </a:r>
            <a:r>
              <a:rPr lang="de-DE" sz="4000" dirty="0">
                <a:solidFill>
                  <a:srgbClr val="FF0000"/>
                </a:solidFill>
              </a:rPr>
              <a:t> </a:t>
            </a:r>
            <a:r>
              <a:rPr lang="de-DE" sz="4000" dirty="0" err="1">
                <a:solidFill>
                  <a:srgbClr val="FF0000"/>
                </a:solidFill>
              </a:rPr>
              <a:t>Control</a:t>
            </a:r>
            <a:endParaRPr lang="de-DE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290699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Approach, Assumptions etc..</a:t>
            </a:r>
          </a:p>
        </p:txBody>
      </p:sp>
      <p:sp>
        <p:nvSpPr>
          <p:cNvPr id="67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/>
              <a:t>Approach</a:t>
            </a:r>
          </a:p>
          <a:p>
            <a:pPr lvl="1"/>
            <a:r>
              <a:rPr lang="en-US" sz="2000" dirty="0"/>
              <a:t>Guarantee conflict-</a:t>
            </a:r>
            <a:r>
              <a:rPr lang="en-US" sz="2000" dirty="0" err="1"/>
              <a:t>serializability</a:t>
            </a:r>
            <a:r>
              <a:rPr lang="en-US" sz="2000" dirty="0"/>
              <a:t> by limiting concurrency</a:t>
            </a:r>
          </a:p>
          <a:p>
            <a:pPr lvl="2"/>
            <a:r>
              <a:rPr lang="en-US" sz="1800" dirty="0"/>
              <a:t>Lock-based</a:t>
            </a:r>
          </a:p>
          <a:p>
            <a:r>
              <a:rPr lang="en-US" sz="2400" dirty="0"/>
              <a:t>Assumptions:</a:t>
            </a:r>
          </a:p>
          <a:p>
            <a:pPr lvl="1"/>
            <a:r>
              <a:rPr lang="en-US" sz="2000" dirty="0"/>
              <a:t>Still ignoring durability</a:t>
            </a:r>
          </a:p>
          <a:p>
            <a:pPr lvl="2"/>
            <a:r>
              <a:rPr lang="en-US" sz="1800" dirty="0"/>
              <a:t>So no crashes</a:t>
            </a:r>
          </a:p>
          <a:p>
            <a:pPr lvl="2"/>
            <a:r>
              <a:rPr lang="en-US" sz="1800" dirty="0"/>
              <a:t>Though transactions may still abort</a:t>
            </a:r>
          </a:p>
          <a:p>
            <a:r>
              <a:rPr lang="en-US" sz="2400" dirty="0"/>
              <a:t>Goal:</a:t>
            </a:r>
          </a:p>
          <a:p>
            <a:pPr lvl="1"/>
            <a:r>
              <a:rPr lang="en-US" sz="2000" dirty="0"/>
              <a:t>Serializability</a:t>
            </a:r>
          </a:p>
          <a:p>
            <a:pPr lvl="1"/>
            <a:r>
              <a:rPr lang="en-US" sz="2000" dirty="0"/>
              <a:t>Minimize the bad effect of aborts (cascade-less schedules only) </a:t>
            </a:r>
          </a:p>
        </p:txBody>
      </p:sp>
    </p:spTree>
    <p:extLst>
      <p:ext uri="{BB962C8B-B14F-4D97-AF65-F5344CB8AC3E}">
        <p14:creationId xmlns:p14="http://schemas.microsoft.com/office/powerpoint/2010/main" val="181652774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Lock-based Protocols</a:t>
            </a:r>
          </a:p>
        </p:txBody>
      </p:sp>
      <p:sp>
        <p:nvSpPr>
          <p:cNvPr id="67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1500" y="1114425"/>
            <a:ext cx="8328025" cy="4876800"/>
          </a:xfrm>
        </p:spPr>
        <p:txBody>
          <a:bodyPr/>
          <a:lstStyle/>
          <a:p>
            <a:r>
              <a:rPr lang="en-US" sz="2400" dirty="0"/>
              <a:t>Transactions must </a:t>
            </a:r>
            <a:r>
              <a:rPr lang="en-US" sz="2400" i="1" dirty="0">
                <a:solidFill>
                  <a:srgbClr val="FF0000"/>
                </a:solidFill>
              </a:rPr>
              <a:t>acquire</a:t>
            </a:r>
            <a:r>
              <a:rPr lang="en-US" sz="2400" dirty="0"/>
              <a:t> locks</a:t>
            </a:r>
            <a:r>
              <a:rPr lang="en-US" sz="2400" i="1" dirty="0"/>
              <a:t> </a:t>
            </a:r>
            <a:r>
              <a:rPr lang="en-US" sz="2400" dirty="0"/>
              <a:t>before using data</a:t>
            </a:r>
          </a:p>
          <a:p>
            <a:pPr>
              <a:lnSpc>
                <a:spcPct val="130000"/>
              </a:lnSpc>
            </a:pPr>
            <a:r>
              <a:rPr lang="en-US" sz="2400" dirty="0"/>
              <a:t>Two types:</a:t>
            </a:r>
          </a:p>
          <a:p>
            <a:pPr lvl="1"/>
            <a:r>
              <a:rPr lang="en-US" sz="2000" i="1" dirty="0"/>
              <a:t>Shared</a:t>
            </a:r>
            <a:r>
              <a:rPr lang="en-US" sz="2000" dirty="0"/>
              <a:t> (S) locks (also called </a:t>
            </a:r>
            <a:r>
              <a:rPr lang="en-US" sz="2000" i="1" dirty="0"/>
              <a:t>read locks)</a:t>
            </a:r>
          </a:p>
          <a:p>
            <a:pPr lvl="2"/>
            <a:r>
              <a:rPr lang="en-US" sz="1800" dirty="0"/>
              <a:t>Obtained if we want to only read an item</a:t>
            </a:r>
          </a:p>
          <a:p>
            <a:pPr lvl="1"/>
            <a:r>
              <a:rPr lang="en-US" sz="2000" i="1" dirty="0"/>
              <a:t>Exclusive</a:t>
            </a:r>
            <a:r>
              <a:rPr lang="en-US" sz="2000" dirty="0"/>
              <a:t> (X) locks (also called </a:t>
            </a:r>
            <a:r>
              <a:rPr lang="en-US" sz="2000" i="1" dirty="0"/>
              <a:t>write locks)</a:t>
            </a:r>
          </a:p>
          <a:p>
            <a:pPr lvl="2"/>
            <a:r>
              <a:rPr lang="en-US" sz="1800" dirty="0"/>
              <a:t>Obtained for updating a data item</a:t>
            </a:r>
          </a:p>
        </p:txBody>
      </p:sp>
    </p:spTree>
    <p:extLst>
      <p:ext uri="{BB962C8B-B14F-4D97-AF65-F5344CB8AC3E}">
        <p14:creationId xmlns:p14="http://schemas.microsoft.com/office/powerpoint/2010/main" val="117350472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Lock instructions</a:t>
            </a:r>
          </a:p>
        </p:txBody>
      </p:sp>
      <p:sp>
        <p:nvSpPr>
          <p:cNvPr id="548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1500" y="1114425"/>
            <a:ext cx="7848600" cy="2468563"/>
          </a:xfrm>
        </p:spPr>
        <p:txBody>
          <a:bodyPr/>
          <a:lstStyle/>
          <a:p>
            <a:r>
              <a:rPr lang="en-US" sz="2400" dirty="0"/>
              <a:t>New instructions</a:t>
            </a:r>
          </a:p>
          <a:p>
            <a:pPr lvl="1">
              <a:buFont typeface="Wingdings 2" charset="2"/>
              <a:buNone/>
            </a:pPr>
            <a:r>
              <a:rPr lang="en-US" sz="2000" dirty="0"/>
              <a:t>- lock-S: shared lock request</a:t>
            </a:r>
          </a:p>
          <a:p>
            <a:pPr lvl="1">
              <a:buFont typeface="Wingdings 2" charset="2"/>
              <a:buNone/>
            </a:pPr>
            <a:r>
              <a:rPr lang="en-US" sz="2000" dirty="0"/>
              <a:t>- lock-X: exclusive lock request</a:t>
            </a:r>
          </a:p>
          <a:p>
            <a:pPr lvl="1">
              <a:buFont typeface="Wingdings 2" charset="2"/>
              <a:buNone/>
            </a:pPr>
            <a:r>
              <a:rPr lang="en-US" sz="2000" dirty="0"/>
              <a:t>- unlock: release previously held lock</a:t>
            </a:r>
          </a:p>
          <a:p>
            <a:pPr lvl="1">
              <a:buFont typeface="Wingdings 2" charset="2"/>
              <a:buNone/>
            </a:pPr>
            <a:endParaRPr lang="en-US" sz="2000" dirty="0"/>
          </a:p>
          <a:p>
            <a:pPr>
              <a:buFont typeface="Monotype Sorts" charset="2"/>
              <a:buNone/>
            </a:pPr>
            <a:r>
              <a:rPr lang="en-US" sz="2400" dirty="0"/>
              <a:t>Example schedule:</a:t>
            </a: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3871913" y="2860675"/>
            <a:ext cx="3422649" cy="2238375"/>
            <a:chOff x="1662" y="1720"/>
            <a:chExt cx="2156" cy="1410"/>
          </a:xfrm>
        </p:grpSpPr>
        <p:sp>
          <p:nvSpPr>
            <p:cNvPr id="548874" name="Text Box 10"/>
            <p:cNvSpPr txBox="1">
              <a:spLocks noChangeArrowheads="1"/>
            </p:cNvSpPr>
            <p:nvPr/>
          </p:nvSpPr>
          <p:spPr bwMode="auto">
            <a:xfrm>
              <a:off x="1662" y="2034"/>
              <a:ext cx="813" cy="10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dirty="0"/>
                <a:t>read(B)</a:t>
              </a:r>
            </a:p>
            <a:p>
              <a:pPr algn="l"/>
              <a:r>
                <a:rPr lang="en-US" dirty="0"/>
                <a:t>B </a:t>
              </a:r>
              <a:r>
                <a:rPr lang="en-US" dirty="0">
                  <a:sym typeface="Wingdings" charset="2"/>
                </a:rPr>
                <a:t>B-50</a:t>
              </a:r>
            </a:p>
            <a:p>
              <a:pPr algn="l"/>
              <a:r>
                <a:rPr lang="en-US" dirty="0">
                  <a:sym typeface="Wingdings" charset="2"/>
                </a:rPr>
                <a:t>write(B)</a:t>
              </a:r>
            </a:p>
            <a:p>
              <a:pPr algn="l"/>
              <a:r>
                <a:rPr lang="en-US" dirty="0"/>
                <a:t>read(A)</a:t>
              </a:r>
            </a:p>
            <a:p>
              <a:pPr algn="l"/>
              <a:r>
                <a:rPr lang="en-US" dirty="0"/>
                <a:t>A </a:t>
              </a:r>
              <a:r>
                <a:rPr lang="en-US" dirty="0">
                  <a:sym typeface="Wingdings" charset="2"/>
                </a:rPr>
                <a:t>A + 50</a:t>
              </a:r>
            </a:p>
            <a:p>
              <a:pPr algn="l"/>
              <a:r>
                <a:rPr lang="en-US" dirty="0">
                  <a:sym typeface="Wingdings" charset="2"/>
                </a:rPr>
                <a:t>write(A)</a:t>
              </a:r>
            </a:p>
          </p:txBody>
        </p:sp>
        <p:sp>
          <p:nvSpPr>
            <p:cNvPr id="548875" name="Text Box 11"/>
            <p:cNvSpPr txBox="1">
              <a:spLocks noChangeArrowheads="1"/>
            </p:cNvSpPr>
            <p:nvPr/>
          </p:nvSpPr>
          <p:spPr bwMode="auto">
            <a:xfrm>
              <a:off x="2874" y="2049"/>
              <a:ext cx="944" cy="5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/>
                <a:t>read(A)</a:t>
              </a:r>
            </a:p>
            <a:p>
              <a:pPr algn="l"/>
              <a:r>
                <a:rPr lang="en-US"/>
                <a:t>read(B)</a:t>
              </a:r>
            </a:p>
            <a:p>
              <a:pPr algn="l"/>
              <a:r>
                <a:rPr lang="en-US">
                  <a:sym typeface="Wingdings" charset="2"/>
                </a:rPr>
                <a:t>display(A+B)</a:t>
              </a:r>
              <a:endParaRPr lang="en-US"/>
            </a:p>
          </p:txBody>
        </p:sp>
        <p:sp>
          <p:nvSpPr>
            <p:cNvPr id="548876" name="Text Box 12"/>
            <p:cNvSpPr txBox="1">
              <a:spLocks noChangeArrowheads="1"/>
            </p:cNvSpPr>
            <p:nvPr/>
          </p:nvSpPr>
          <p:spPr bwMode="auto">
            <a:xfrm>
              <a:off x="1845" y="1720"/>
              <a:ext cx="28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T1</a:t>
              </a:r>
            </a:p>
          </p:txBody>
        </p:sp>
        <p:sp>
          <p:nvSpPr>
            <p:cNvPr id="548877" name="Text Box 13"/>
            <p:cNvSpPr txBox="1">
              <a:spLocks noChangeArrowheads="1"/>
            </p:cNvSpPr>
            <p:nvPr/>
          </p:nvSpPr>
          <p:spPr bwMode="auto">
            <a:xfrm>
              <a:off x="3099" y="1741"/>
              <a:ext cx="28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T2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1956476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Lock instructions</a:t>
            </a:r>
          </a:p>
        </p:txBody>
      </p:sp>
      <p:sp>
        <p:nvSpPr>
          <p:cNvPr id="67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1500" y="1114425"/>
            <a:ext cx="7848600" cy="2468563"/>
          </a:xfrm>
        </p:spPr>
        <p:txBody>
          <a:bodyPr/>
          <a:lstStyle/>
          <a:p>
            <a:r>
              <a:rPr lang="en-US" sz="2400"/>
              <a:t>New instructions</a:t>
            </a:r>
          </a:p>
          <a:p>
            <a:pPr lvl="1">
              <a:buFont typeface="Wingdings 2" charset="2"/>
              <a:buNone/>
            </a:pPr>
            <a:r>
              <a:rPr lang="en-US" sz="2000"/>
              <a:t>- lock-S: shared lock request</a:t>
            </a:r>
          </a:p>
          <a:p>
            <a:pPr lvl="1">
              <a:buFont typeface="Wingdings 2" charset="2"/>
              <a:buNone/>
            </a:pPr>
            <a:r>
              <a:rPr lang="en-US" sz="2000"/>
              <a:t>- lock-X: exclusive lock request</a:t>
            </a:r>
          </a:p>
          <a:p>
            <a:pPr lvl="1">
              <a:buFont typeface="Wingdings 2" charset="2"/>
              <a:buNone/>
            </a:pPr>
            <a:r>
              <a:rPr lang="en-US" sz="2000"/>
              <a:t>- unlock: release previously held lock</a:t>
            </a:r>
          </a:p>
          <a:p>
            <a:pPr lvl="1">
              <a:buFont typeface="Wingdings 2" charset="2"/>
              <a:buNone/>
            </a:pPr>
            <a:endParaRPr lang="en-US" sz="2000"/>
          </a:p>
          <a:p>
            <a:pPr>
              <a:buFont typeface="Monotype Sorts" charset="2"/>
              <a:buNone/>
            </a:pPr>
            <a:r>
              <a:rPr lang="en-US" sz="2400"/>
              <a:t>Example schedule: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857628" y="2860675"/>
            <a:ext cx="3495676" cy="3638551"/>
            <a:chOff x="1653" y="1720"/>
            <a:chExt cx="2202" cy="2292"/>
          </a:xfrm>
        </p:grpSpPr>
        <p:sp>
          <p:nvSpPr>
            <p:cNvPr id="676869" name="Text Box 5"/>
            <p:cNvSpPr txBox="1">
              <a:spLocks noChangeArrowheads="1"/>
            </p:cNvSpPr>
            <p:nvPr/>
          </p:nvSpPr>
          <p:spPr bwMode="auto">
            <a:xfrm>
              <a:off x="1653" y="2034"/>
              <a:ext cx="804" cy="19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dirty="0">
                  <a:solidFill>
                    <a:srgbClr val="800000"/>
                  </a:solidFill>
                </a:rPr>
                <a:t>lock-X(B)</a:t>
              </a:r>
            </a:p>
            <a:p>
              <a:pPr algn="l"/>
              <a:r>
                <a:rPr lang="en-US" dirty="0"/>
                <a:t>read(B)</a:t>
              </a:r>
            </a:p>
            <a:p>
              <a:pPr algn="l"/>
              <a:r>
                <a:rPr lang="en-US" dirty="0"/>
                <a:t>B </a:t>
              </a:r>
              <a:r>
                <a:rPr lang="en-US" dirty="0">
                  <a:sym typeface="Wingdings" charset="2"/>
                </a:rPr>
                <a:t>B-50</a:t>
              </a:r>
            </a:p>
            <a:p>
              <a:pPr algn="l"/>
              <a:r>
                <a:rPr lang="en-US" dirty="0">
                  <a:sym typeface="Wingdings" charset="2"/>
                </a:rPr>
                <a:t>write(B)</a:t>
              </a:r>
            </a:p>
            <a:p>
              <a:pPr algn="l"/>
              <a:r>
                <a:rPr lang="en-US" dirty="0">
                  <a:solidFill>
                    <a:srgbClr val="800000"/>
                  </a:solidFill>
                </a:rPr>
                <a:t>unlock(B)</a:t>
              </a:r>
            </a:p>
            <a:p>
              <a:pPr algn="l"/>
              <a:endParaRPr lang="en-US" dirty="0">
                <a:solidFill>
                  <a:srgbClr val="800000"/>
                </a:solidFill>
              </a:endParaRPr>
            </a:p>
            <a:p>
              <a:pPr algn="l"/>
              <a:r>
                <a:rPr lang="en-US" dirty="0">
                  <a:solidFill>
                    <a:srgbClr val="800000"/>
                  </a:solidFill>
                </a:rPr>
                <a:t>lock-X(A)</a:t>
              </a:r>
            </a:p>
            <a:p>
              <a:pPr algn="l"/>
              <a:r>
                <a:rPr lang="en-US" dirty="0"/>
                <a:t>read(A)</a:t>
              </a:r>
            </a:p>
            <a:p>
              <a:pPr algn="l"/>
              <a:r>
                <a:rPr lang="en-US" dirty="0"/>
                <a:t>A </a:t>
              </a:r>
              <a:r>
                <a:rPr lang="en-US" dirty="0">
                  <a:sym typeface="Wingdings" charset="2"/>
                </a:rPr>
                <a:t>A + 50</a:t>
              </a:r>
            </a:p>
            <a:p>
              <a:pPr algn="l"/>
              <a:r>
                <a:rPr lang="en-US" dirty="0">
                  <a:sym typeface="Wingdings" charset="2"/>
                </a:rPr>
                <a:t>write(A)</a:t>
              </a:r>
            </a:p>
            <a:p>
              <a:pPr algn="l"/>
              <a:r>
                <a:rPr lang="en-US" dirty="0">
                  <a:solidFill>
                    <a:srgbClr val="800000"/>
                  </a:solidFill>
                  <a:sym typeface="Wingdings" charset="2"/>
                </a:rPr>
                <a:t>unlock(A)</a:t>
              </a:r>
              <a:endParaRPr lang="en-US" dirty="0">
                <a:solidFill>
                  <a:srgbClr val="800000"/>
                </a:solidFill>
              </a:endParaRPr>
            </a:p>
          </p:txBody>
        </p:sp>
        <p:sp>
          <p:nvSpPr>
            <p:cNvPr id="676870" name="Text Box 6"/>
            <p:cNvSpPr txBox="1">
              <a:spLocks noChangeArrowheads="1"/>
            </p:cNvSpPr>
            <p:nvPr/>
          </p:nvSpPr>
          <p:spPr bwMode="auto">
            <a:xfrm>
              <a:off x="2911" y="2049"/>
              <a:ext cx="944" cy="12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dirty="0">
                  <a:solidFill>
                    <a:srgbClr val="800000"/>
                  </a:solidFill>
                </a:rPr>
                <a:t>lock-S(A)</a:t>
              </a:r>
            </a:p>
            <a:p>
              <a:pPr algn="l"/>
              <a:r>
                <a:rPr lang="en-US" dirty="0"/>
                <a:t>read(A)</a:t>
              </a:r>
            </a:p>
            <a:p>
              <a:pPr algn="l"/>
              <a:r>
                <a:rPr lang="en-US" dirty="0">
                  <a:solidFill>
                    <a:srgbClr val="800000"/>
                  </a:solidFill>
                </a:rPr>
                <a:t>unlock(A)</a:t>
              </a:r>
            </a:p>
            <a:p>
              <a:pPr algn="l"/>
              <a:r>
                <a:rPr lang="en-US" dirty="0">
                  <a:solidFill>
                    <a:srgbClr val="800000"/>
                  </a:solidFill>
                </a:rPr>
                <a:t>lock-S(B)</a:t>
              </a:r>
            </a:p>
            <a:p>
              <a:pPr algn="l"/>
              <a:r>
                <a:rPr lang="en-US" dirty="0"/>
                <a:t>read(B)</a:t>
              </a:r>
            </a:p>
            <a:p>
              <a:pPr algn="l"/>
              <a:r>
                <a:rPr lang="en-US" dirty="0">
                  <a:solidFill>
                    <a:srgbClr val="800000"/>
                  </a:solidFill>
                  <a:sym typeface="Wingdings" charset="2"/>
                </a:rPr>
                <a:t>unlock(B)</a:t>
              </a:r>
            </a:p>
            <a:p>
              <a:pPr algn="l"/>
              <a:r>
                <a:rPr lang="en-US" dirty="0">
                  <a:sym typeface="Wingdings" charset="2"/>
                </a:rPr>
                <a:t>display(A+B)</a:t>
              </a:r>
              <a:endParaRPr lang="en-US" dirty="0"/>
            </a:p>
          </p:txBody>
        </p:sp>
        <p:sp>
          <p:nvSpPr>
            <p:cNvPr id="676871" name="Text Box 7"/>
            <p:cNvSpPr txBox="1">
              <a:spLocks noChangeArrowheads="1"/>
            </p:cNvSpPr>
            <p:nvPr/>
          </p:nvSpPr>
          <p:spPr bwMode="auto">
            <a:xfrm>
              <a:off x="1845" y="1720"/>
              <a:ext cx="28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T1</a:t>
              </a:r>
            </a:p>
          </p:txBody>
        </p:sp>
        <p:sp>
          <p:nvSpPr>
            <p:cNvPr id="676872" name="Text Box 8"/>
            <p:cNvSpPr txBox="1">
              <a:spLocks noChangeArrowheads="1"/>
            </p:cNvSpPr>
            <p:nvPr/>
          </p:nvSpPr>
          <p:spPr bwMode="auto">
            <a:xfrm>
              <a:off x="3099" y="1741"/>
              <a:ext cx="28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dirty="0"/>
                <a:t>T2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1856820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Lock-based Protocols</a:t>
            </a:r>
          </a:p>
        </p:txBody>
      </p:sp>
      <p:sp>
        <p:nvSpPr>
          <p:cNvPr id="67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1500" y="1384452"/>
            <a:ext cx="8572500" cy="4876800"/>
          </a:xfrm>
        </p:spPr>
        <p:txBody>
          <a:bodyPr/>
          <a:lstStyle/>
          <a:p>
            <a:pPr>
              <a:lnSpc>
                <a:spcPct val="140000"/>
              </a:lnSpc>
            </a:pPr>
            <a:r>
              <a:rPr lang="en-US" sz="2000" dirty="0"/>
              <a:t>Lock requests are made to the </a:t>
            </a:r>
            <a:r>
              <a:rPr lang="en-US" sz="2000" i="1" dirty="0"/>
              <a:t>concurrency control manager</a:t>
            </a:r>
          </a:p>
          <a:p>
            <a:pPr lvl="1">
              <a:lnSpc>
                <a:spcPct val="140000"/>
              </a:lnSpc>
            </a:pPr>
            <a:r>
              <a:rPr lang="en-US" sz="1800" dirty="0"/>
              <a:t>It decides whether to </a:t>
            </a:r>
            <a:r>
              <a:rPr lang="en-US" sz="1800" i="1" dirty="0"/>
              <a:t>grant </a:t>
            </a:r>
            <a:r>
              <a:rPr lang="en-US" sz="1800" dirty="0"/>
              <a:t>a lock request</a:t>
            </a:r>
          </a:p>
          <a:p>
            <a:pPr>
              <a:lnSpc>
                <a:spcPct val="140000"/>
              </a:lnSpc>
            </a:pPr>
            <a:r>
              <a:rPr lang="en-US" sz="2000" dirty="0"/>
              <a:t>Assume T2 holds lock, T1 asks for a lock on same:</a:t>
            </a:r>
          </a:p>
          <a:p>
            <a:pPr>
              <a:lnSpc>
                <a:spcPct val="140000"/>
              </a:lnSpc>
            </a:pPr>
            <a:endParaRPr lang="en-US" sz="2000" dirty="0"/>
          </a:p>
          <a:p>
            <a:pPr>
              <a:lnSpc>
                <a:spcPct val="140000"/>
              </a:lnSpc>
            </a:pPr>
            <a:endParaRPr lang="en-US" sz="1800" dirty="0"/>
          </a:p>
          <a:p>
            <a:pPr lvl="1"/>
            <a:endParaRPr lang="en-US" sz="1800" dirty="0"/>
          </a:p>
          <a:p>
            <a:pPr lvl="1"/>
            <a:endParaRPr lang="en-US" sz="1800" dirty="0"/>
          </a:p>
          <a:p>
            <a:pPr lvl="1"/>
            <a:endParaRPr lang="en-US" sz="1800" dirty="0"/>
          </a:p>
          <a:p>
            <a:pPr lvl="1"/>
            <a:endParaRPr lang="en-US" sz="1800" dirty="0"/>
          </a:p>
          <a:p>
            <a:pPr lvl="1"/>
            <a:endParaRPr lang="en-US" sz="1800" dirty="0"/>
          </a:p>
          <a:p>
            <a:r>
              <a:rPr lang="en-US" sz="2000" dirty="0"/>
              <a:t>If </a:t>
            </a:r>
            <a:r>
              <a:rPr lang="en-US" sz="2000" i="1" dirty="0"/>
              <a:t>compatible, </a:t>
            </a:r>
            <a:r>
              <a:rPr lang="en-US" sz="2000" dirty="0">
                <a:solidFill>
                  <a:schemeClr val="tx1"/>
                </a:solidFill>
              </a:rPr>
              <a:t>grant</a:t>
            </a:r>
            <a:r>
              <a:rPr lang="en-US" sz="2000" dirty="0"/>
              <a:t> the lock, otherwise T1 waits in a </a:t>
            </a:r>
            <a:r>
              <a:rPr lang="en-US" sz="2000" i="1" dirty="0">
                <a:solidFill>
                  <a:srgbClr val="000000"/>
                </a:solidFill>
              </a:rPr>
              <a:t>queue</a:t>
            </a:r>
            <a:r>
              <a:rPr lang="en-US" sz="2000" i="1" dirty="0"/>
              <a:t>.</a:t>
            </a:r>
            <a:endParaRPr lang="en-US" sz="2000" dirty="0"/>
          </a:p>
          <a:p>
            <a:pPr lvl="1"/>
            <a:endParaRPr lang="en-US" sz="1800" dirty="0"/>
          </a:p>
          <a:p>
            <a:pPr lvl="1"/>
            <a:endParaRPr lang="en-US" sz="1800" dirty="0"/>
          </a:p>
        </p:txBody>
      </p:sp>
      <p:graphicFrame>
        <p:nvGraphicFramePr>
          <p:cNvPr id="677892" name="Group 4"/>
          <p:cNvGraphicFramePr>
            <a:graphicFrameLocks noGrp="1"/>
          </p:cNvGraphicFramePr>
          <p:nvPr/>
        </p:nvGraphicFramePr>
        <p:xfrm>
          <a:off x="1784350" y="3355975"/>
          <a:ext cx="6342063" cy="1684339"/>
        </p:xfrm>
        <a:graphic>
          <a:graphicData uri="http://schemas.openxmlformats.org/drawingml/2006/table">
            <a:tbl>
              <a:tblPr/>
              <a:tblGrid>
                <a:gridCol w="21145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129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145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r>
                        <a:rPr kumimoji="1" lang="en-US" sz="1800" b="1" i="0" u="sng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</a:rPr>
                        <a:t>Held lock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r>
                        <a:rPr kumimoji="1" lang="en-US" sz="1800" b="1" i="0" u="sng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</a:rPr>
                        <a:t>Lock wanted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r>
                        <a:rPr kumimoji="1" lang="en-US" sz="1800" b="1" i="0" u="sng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</a:rPr>
                        <a:t>Allow?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22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r>
                        <a:rPr kumimoji="1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</a:rPr>
                        <a:t>Shared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r>
                        <a:rPr kumimoji="1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</a:rPr>
                        <a:t>Shared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r>
                        <a:rPr kumimoji="1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</a:rPr>
                        <a:t> YES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r>
                        <a:rPr kumimoji="1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</a:rPr>
                        <a:t>Shared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r>
                        <a:rPr kumimoji="1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</a:rPr>
                        <a:t>Exclusive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r>
                        <a:rPr kumimoji="1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</a:rPr>
                        <a:t>NO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r>
                        <a:rPr kumimoji="1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</a:rPr>
                        <a:t>Exclusive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r>
                        <a:rPr kumimoji="1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r>
                        <a:rPr kumimoji="1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</a:rPr>
                        <a:t>NO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80369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789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Lock instructions</a:t>
            </a:r>
          </a:p>
        </p:txBody>
      </p:sp>
      <p:sp>
        <p:nvSpPr>
          <p:cNvPr id="67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1500" y="1114425"/>
            <a:ext cx="7848600" cy="2468563"/>
          </a:xfrm>
        </p:spPr>
        <p:txBody>
          <a:bodyPr/>
          <a:lstStyle/>
          <a:p>
            <a:r>
              <a:rPr lang="en-US" sz="2400" dirty="0"/>
              <a:t>New instructions</a:t>
            </a:r>
          </a:p>
          <a:p>
            <a:pPr lvl="1">
              <a:buFont typeface="Wingdings 2" charset="2"/>
              <a:buNone/>
            </a:pPr>
            <a:r>
              <a:rPr lang="en-US" sz="2000" dirty="0"/>
              <a:t>- </a:t>
            </a:r>
            <a:r>
              <a:rPr lang="en-US" sz="2000" dirty="0">
                <a:solidFill>
                  <a:srgbClr val="C00000"/>
                </a:solidFill>
              </a:rPr>
              <a:t>lock-S</a:t>
            </a:r>
            <a:r>
              <a:rPr lang="en-US" sz="2000" dirty="0"/>
              <a:t>: shared lock request</a:t>
            </a:r>
          </a:p>
          <a:p>
            <a:pPr lvl="1">
              <a:buFont typeface="Wingdings 2" charset="2"/>
              <a:buNone/>
            </a:pPr>
            <a:r>
              <a:rPr lang="en-US" sz="2000" dirty="0"/>
              <a:t>- </a:t>
            </a:r>
            <a:r>
              <a:rPr lang="en-US" sz="2000" dirty="0">
                <a:solidFill>
                  <a:srgbClr val="C00000"/>
                </a:solidFill>
              </a:rPr>
              <a:t>lock-X</a:t>
            </a:r>
            <a:r>
              <a:rPr lang="en-US" sz="2000" dirty="0"/>
              <a:t>: exclusive lock request</a:t>
            </a:r>
          </a:p>
          <a:p>
            <a:pPr lvl="1">
              <a:buFont typeface="Wingdings 2" charset="2"/>
              <a:buNone/>
            </a:pPr>
            <a:r>
              <a:rPr lang="en-US" sz="2000" dirty="0"/>
              <a:t>- </a:t>
            </a:r>
            <a:r>
              <a:rPr lang="en-US" sz="2000" dirty="0">
                <a:solidFill>
                  <a:srgbClr val="C00000"/>
                </a:solidFill>
              </a:rPr>
              <a:t>unlock</a:t>
            </a:r>
            <a:r>
              <a:rPr lang="en-US" sz="2000" dirty="0"/>
              <a:t>: release previously held lock</a:t>
            </a:r>
          </a:p>
          <a:p>
            <a:pPr lvl="1">
              <a:buFont typeface="Wingdings 2" charset="2"/>
              <a:buNone/>
            </a:pPr>
            <a:endParaRPr lang="en-US" sz="2000" dirty="0"/>
          </a:p>
          <a:p>
            <a:pPr>
              <a:buFont typeface="Monotype Sorts" charset="2"/>
              <a:buNone/>
            </a:pPr>
            <a:r>
              <a:rPr lang="en-US" sz="2400" dirty="0"/>
              <a:t>Example schedule: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857626" y="2860675"/>
            <a:ext cx="4003679" cy="3638551"/>
            <a:chOff x="1653" y="1720"/>
            <a:chExt cx="2522" cy="2292"/>
          </a:xfrm>
        </p:grpSpPr>
        <p:sp>
          <p:nvSpPr>
            <p:cNvPr id="676869" name="Text Box 5"/>
            <p:cNvSpPr txBox="1">
              <a:spLocks noChangeArrowheads="1"/>
            </p:cNvSpPr>
            <p:nvPr/>
          </p:nvSpPr>
          <p:spPr bwMode="auto">
            <a:xfrm>
              <a:off x="1653" y="2034"/>
              <a:ext cx="804" cy="19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dirty="0"/>
                <a:t>lock-X(B)</a:t>
              </a:r>
            </a:p>
            <a:p>
              <a:pPr algn="l"/>
              <a:r>
                <a:rPr lang="en-US" dirty="0"/>
                <a:t>read(B)</a:t>
              </a:r>
            </a:p>
            <a:p>
              <a:pPr algn="l"/>
              <a:r>
                <a:rPr lang="en-US" dirty="0"/>
                <a:t>B </a:t>
              </a:r>
              <a:r>
                <a:rPr lang="en-US" dirty="0">
                  <a:sym typeface="Wingdings" charset="2"/>
                </a:rPr>
                <a:t>B-50</a:t>
              </a:r>
            </a:p>
            <a:p>
              <a:pPr algn="l"/>
              <a:r>
                <a:rPr lang="en-US" dirty="0">
                  <a:sym typeface="Wingdings" charset="2"/>
                </a:rPr>
                <a:t>write(B)</a:t>
              </a:r>
            </a:p>
            <a:p>
              <a:pPr algn="l"/>
              <a:r>
                <a:rPr lang="en-US" dirty="0"/>
                <a:t>unlock(B)</a:t>
              </a:r>
            </a:p>
            <a:p>
              <a:pPr algn="l"/>
              <a:endParaRPr lang="en-US" dirty="0"/>
            </a:p>
            <a:p>
              <a:pPr algn="l"/>
              <a:r>
                <a:rPr lang="en-US" dirty="0"/>
                <a:t>lock-X(A)</a:t>
              </a:r>
            </a:p>
            <a:p>
              <a:pPr algn="l"/>
              <a:r>
                <a:rPr lang="en-US" dirty="0"/>
                <a:t>read(A)</a:t>
              </a:r>
            </a:p>
            <a:p>
              <a:pPr algn="l"/>
              <a:r>
                <a:rPr lang="en-US" dirty="0"/>
                <a:t>A </a:t>
              </a:r>
              <a:r>
                <a:rPr lang="en-US" dirty="0">
                  <a:sym typeface="Wingdings" charset="2"/>
                </a:rPr>
                <a:t>A + 50</a:t>
              </a:r>
            </a:p>
            <a:p>
              <a:pPr algn="l"/>
              <a:r>
                <a:rPr lang="en-US" dirty="0">
                  <a:sym typeface="Wingdings" charset="2"/>
                </a:rPr>
                <a:t>write(A)</a:t>
              </a:r>
            </a:p>
            <a:p>
              <a:pPr algn="l"/>
              <a:r>
                <a:rPr lang="en-US" dirty="0">
                  <a:sym typeface="Wingdings" charset="2"/>
                </a:rPr>
                <a:t>unlock(A)</a:t>
              </a:r>
              <a:endParaRPr lang="en-US" dirty="0"/>
            </a:p>
          </p:txBody>
        </p:sp>
        <p:sp>
          <p:nvSpPr>
            <p:cNvPr id="676870" name="Text Box 6"/>
            <p:cNvSpPr txBox="1">
              <a:spLocks noChangeArrowheads="1"/>
            </p:cNvSpPr>
            <p:nvPr/>
          </p:nvSpPr>
          <p:spPr bwMode="auto">
            <a:xfrm>
              <a:off x="3231" y="2049"/>
              <a:ext cx="944" cy="14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dirty="0"/>
                <a:t>lock-S(A)</a:t>
              </a:r>
            </a:p>
            <a:p>
              <a:pPr algn="l"/>
              <a:r>
                <a:rPr lang="en-US" dirty="0"/>
                <a:t>read(A)</a:t>
              </a:r>
            </a:p>
            <a:p>
              <a:pPr algn="l"/>
              <a:r>
                <a:rPr lang="en-US" dirty="0"/>
                <a:t>unlock(A)</a:t>
              </a:r>
            </a:p>
            <a:p>
              <a:pPr algn="l"/>
              <a:endParaRPr lang="en-US" dirty="0"/>
            </a:p>
            <a:p>
              <a:pPr algn="l"/>
              <a:r>
                <a:rPr lang="en-US" dirty="0"/>
                <a:t>lock-S(B)</a:t>
              </a:r>
            </a:p>
            <a:p>
              <a:pPr algn="l"/>
              <a:r>
                <a:rPr lang="en-US" dirty="0"/>
                <a:t>read(B)</a:t>
              </a:r>
            </a:p>
            <a:p>
              <a:pPr algn="l"/>
              <a:r>
                <a:rPr lang="en-US" dirty="0">
                  <a:sym typeface="Wingdings" charset="2"/>
                </a:rPr>
                <a:t>unlock(B)</a:t>
              </a:r>
            </a:p>
            <a:p>
              <a:pPr algn="l"/>
              <a:r>
                <a:rPr lang="en-US" dirty="0">
                  <a:sym typeface="Wingdings" charset="2"/>
                </a:rPr>
                <a:t>display(A+B)</a:t>
              </a:r>
              <a:endParaRPr lang="en-US" dirty="0"/>
            </a:p>
          </p:txBody>
        </p:sp>
        <p:sp>
          <p:nvSpPr>
            <p:cNvPr id="676871" name="Text Box 7"/>
            <p:cNvSpPr txBox="1">
              <a:spLocks noChangeArrowheads="1"/>
            </p:cNvSpPr>
            <p:nvPr/>
          </p:nvSpPr>
          <p:spPr bwMode="auto">
            <a:xfrm>
              <a:off x="1845" y="1720"/>
              <a:ext cx="28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T1</a:t>
              </a:r>
            </a:p>
          </p:txBody>
        </p:sp>
        <p:sp>
          <p:nvSpPr>
            <p:cNvPr id="676872" name="Text Box 8"/>
            <p:cNvSpPr txBox="1">
              <a:spLocks noChangeArrowheads="1"/>
            </p:cNvSpPr>
            <p:nvPr/>
          </p:nvSpPr>
          <p:spPr bwMode="auto">
            <a:xfrm>
              <a:off x="3099" y="1741"/>
              <a:ext cx="28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dirty="0"/>
                <a:t>T2</a:t>
              </a: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4648050" y="837820"/>
            <a:ext cx="3135669" cy="923330"/>
          </a:xfrm>
          <a:prstGeom prst="rect">
            <a:avLst/>
          </a:prstGeom>
          <a:solidFill>
            <a:schemeClr val="bg1"/>
          </a:solidFill>
          <a:ln>
            <a:solidFill>
              <a:srgbClr val="8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marL="0" lvl="1" algn="l"/>
            <a:r>
              <a:rPr lang="en-US" dirty="0">
                <a:solidFill>
                  <a:srgbClr val="C00000"/>
                </a:solidFill>
              </a:rPr>
              <a:t>Not enough to take minimum</a:t>
            </a:r>
          </a:p>
          <a:p>
            <a:pPr marL="0" lvl="1" algn="l"/>
            <a:r>
              <a:rPr lang="en-US" dirty="0">
                <a:solidFill>
                  <a:srgbClr val="C00000"/>
                </a:solidFill>
              </a:rPr>
              <a:t>locks when you need to </a:t>
            </a:r>
          </a:p>
          <a:p>
            <a:pPr marL="0" lvl="1" algn="l"/>
            <a:r>
              <a:rPr lang="en-US" dirty="0">
                <a:solidFill>
                  <a:srgbClr val="C00000"/>
                </a:solidFill>
              </a:rPr>
              <a:t>read/write something!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5149690" y="4393506"/>
            <a:ext cx="1067204" cy="520329"/>
            <a:chOff x="6447325" y="537970"/>
            <a:chExt cx="1067204" cy="520329"/>
          </a:xfrm>
        </p:grpSpPr>
        <p:cxnSp>
          <p:nvCxnSpPr>
            <p:cNvPr id="4" name="Straight Arrow Connector 3"/>
            <p:cNvCxnSpPr/>
            <p:nvPr/>
          </p:nvCxnSpPr>
          <p:spPr bwMode="auto">
            <a:xfrm flipH="1">
              <a:off x="6447325" y="723171"/>
              <a:ext cx="1067204" cy="335128"/>
            </a:xfrm>
            <a:prstGeom prst="straightConnector1">
              <a:avLst/>
            </a:prstGeom>
            <a:noFill/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5" name="TextBox 4"/>
            <p:cNvSpPr txBox="1"/>
            <p:nvPr/>
          </p:nvSpPr>
          <p:spPr>
            <a:xfrm>
              <a:off x="6874602" y="537970"/>
              <a:ext cx="3130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00FF"/>
                  </a:solidFill>
                </a:rPr>
                <a:t>?</a:t>
              </a:r>
            </a:p>
          </p:txBody>
        </p:sp>
      </p:grpSp>
      <p:sp>
        <p:nvSpPr>
          <p:cNvPr id="8" name="Left Brace 7"/>
          <p:cNvSpPr/>
          <p:nvPr/>
        </p:nvSpPr>
        <p:spPr bwMode="auto">
          <a:xfrm>
            <a:off x="6218466" y="3628569"/>
            <a:ext cx="185804" cy="1901372"/>
          </a:xfrm>
          <a:prstGeom prst="leftBrace">
            <a:avLst/>
          </a:prstGeom>
          <a:noFill/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21697" y="5967639"/>
            <a:ext cx="17620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>
                <a:solidFill>
                  <a:srgbClr val="C00000"/>
                </a:solidFill>
              </a:rPr>
              <a:t>Not serializable</a:t>
            </a:r>
          </a:p>
        </p:txBody>
      </p:sp>
    </p:spTree>
    <p:extLst>
      <p:ext uri="{BB962C8B-B14F-4D97-AF65-F5344CB8AC3E}">
        <p14:creationId xmlns:p14="http://schemas.microsoft.com/office/powerpoint/2010/main" val="1179540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2-Phase Locking Protocol (2PL)</a:t>
            </a:r>
          </a:p>
        </p:txBody>
      </p:sp>
      <p:sp>
        <p:nvSpPr>
          <p:cNvPr id="67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1500" y="1114425"/>
            <a:ext cx="4522788" cy="4876800"/>
          </a:xfrm>
        </p:spPr>
        <p:txBody>
          <a:bodyPr/>
          <a:lstStyle/>
          <a:p>
            <a:r>
              <a:rPr lang="en-US" sz="2400" dirty="0"/>
              <a:t>Phase 1: Growing phase</a:t>
            </a:r>
          </a:p>
          <a:p>
            <a:pPr lvl="1"/>
            <a:r>
              <a:rPr lang="en-US" sz="2000" dirty="0"/>
              <a:t>Transaction may obtain locks</a:t>
            </a:r>
          </a:p>
          <a:p>
            <a:pPr lvl="1"/>
            <a:r>
              <a:rPr lang="en-US" sz="2000" dirty="0"/>
              <a:t>But may not release them</a:t>
            </a:r>
          </a:p>
          <a:p>
            <a:r>
              <a:rPr lang="en-US" sz="2400" dirty="0"/>
              <a:t>Phase 2: Shrinking phase</a:t>
            </a:r>
          </a:p>
          <a:p>
            <a:pPr lvl="1"/>
            <a:r>
              <a:rPr lang="en-US" sz="2000" dirty="0"/>
              <a:t>Only release locks</a:t>
            </a:r>
          </a:p>
          <a:p>
            <a:pPr lvl="1"/>
            <a:endParaRPr lang="en-US" sz="2000" dirty="0"/>
          </a:p>
          <a:p>
            <a:r>
              <a:rPr lang="en-US" sz="2400" dirty="0"/>
              <a:t>2PL guarantees </a:t>
            </a:r>
            <a:r>
              <a:rPr lang="en-US" sz="2400" i="1" dirty="0"/>
              <a:t>conflict-</a:t>
            </a:r>
            <a:r>
              <a:rPr lang="en-US" sz="2400" i="1" dirty="0" err="1"/>
              <a:t>serializability</a:t>
            </a:r>
            <a:endParaRPr lang="en-US" sz="2400" i="1" dirty="0"/>
          </a:p>
          <a:p>
            <a:pPr lvl="1"/>
            <a:r>
              <a:rPr lang="en-US" sz="2000" i="1" u="sng" dirty="0"/>
              <a:t>lock-point</a:t>
            </a:r>
            <a:r>
              <a:rPr lang="en-US" sz="2000" dirty="0"/>
              <a:t>: the time at which a transaction acquired last lock</a:t>
            </a:r>
          </a:p>
          <a:p>
            <a:pPr lvl="1"/>
            <a:r>
              <a:rPr lang="en-US" sz="2000" dirty="0"/>
              <a:t>if </a:t>
            </a:r>
            <a:r>
              <a:rPr lang="en-US" sz="2000" i="1" u="sng" dirty="0"/>
              <a:t>lock-point</a:t>
            </a:r>
            <a:r>
              <a:rPr lang="en-US" sz="2000" dirty="0"/>
              <a:t>(T1) &lt; </a:t>
            </a:r>
            <a:r>
              <a:rPr lang="en-US" sz="2000" i="1" u="sng" dirty="0"/>
              <a:t>lock-point</a:t>
            </a:r>
            <a:r>
              <a:rPr lang="en-US" sz="2000" dirty="0"/>
              <a:t>(T2), there can’t be an edge from T2 to T1 in the </a:t>
            </a:r>
            <a:r>
              <a:rPr lang="en-US" sz="2000" i="1" dirty="0"/>
              <a:t>precedence graph</a:t>
            </a:r>
            <a:endParaRPr lang="en-US" sz="2000" dirty="0"/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5948363" y="1470025"/>
            <a:ext cx="1658937" cy="4606925"/>
            <a:chOff x="876" y="1227"/>
            <a:chExt cx="1045" cy="2902"/>
          </a:xfrm>
        </p:grpSpPr>
        <p:sp>
          <p:nvSpPr>
            <p:cNvPr id="679947" name="Text Box 11"/>
            <p:cNvSpPr txBox="1">
              <a:spLocks noChangeArrowheads="1"/>
            </p:cNvSpPr>
            <p:nvPr/>
          </p:nvSpPr>
          <p:spPr bwMode="auto">
            <a:xfrm>
              <a:off x="876" y="1541"/>
              <a:ext cx="1045" cy="2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2400"/>
                <a:t>lock-X(B)</a:t>
              </a:r>
            </a:p>
            <a:p>
              <a:r>
                <a:rPr lang="en-US" sz="2400"/>
                <a:t>read(B)</a:t>
              </a:r>
            </a:p>
            <a:p>
              <a:r>
                <a:rPr lang="en-US" sz="2400"/>
                <a:t>B </a:t>
              </a:r>
              <a:r>
                <a:rPr lang="en-US" sz="2400">
                  <a:sym typeface="Wingdings" charset="2"/>
                </a:rPr>
                <a:t>B-50</a:t>
              </a:r>
            </a:p>
            <a:p>
              <a:r>
                <a:rPr lang="en-US" sz="2400">
                  <a:sym typeface="Wingdings" charset="2"/>
                </a:rPr>
                <a:t>write(B)</a:t>
              </a:r>
            </a:p>
            <a:p>
              <a:r>
                <a:rPr lang="en-US" sz="2400"/>
                <a:t>unlock(B)</a:t>
              </a:r>
            </a:p>
            <a:p>
              <a:endParaRPr lang="en-US" sz="2400"/>
            </a:p>
            <a:p>
              <a:r>
                <a:rPr lang="en-US" sz="2400"/>
                <a:t>lock-X(A)</a:t>
              </a:r>
            </a:p>
            <a:p>
              <a:r>
                <a:rPr lang="en-US" sz="2400"/>
                <a:t>read(A)</a:t>
              </a:r>
            </a:p>
            <a:p>
              <a:r>
                <a:rPr lang="en-US" sz="2400"/>
                <a:t>A </a:t>
              </a:r>
              <a:r>
                <a:rPr lang="en-US" sz="2400">
                  <a:sym typeface="Wingdings" charset="2"/>
                </a:rPr>
                <a:t>A + 50</a:t>
              </a:r>
            </a:p>
            <a:p>
              <a:r>
                <a:rPr lang="en-US" sz="2400">
                  <a:sym typeface="Wingdings" charset="2"/>
                </a:rPr>
                <a:t>write(A)</a:t>
              </a:r>
            </a:p>
            <a:p>
              <a:r>
                <a:rPr lang="en-US" sz="2400">
                  <a:sym typeface="Wingdings" charset="2"/>
                </a:rPr>
                <a:t>unlock(A)</a:t>
              </a:r>
              <a:endParaRPr lang="en-US" sz="2400"/>
            </a:p>
          </p:txBody>
        </p:sp>
        <p:sp>
          <p:nvSpPr>
            <p:cNvPr id="679948" name="Text Box 12"/>
            <p:cNvSpPr txBox="1">
              <a:spLocks noChangeArrowheads="1"/>
            </p:cNvSpPr>
            <p:nvPr/>
          </p:nvSpPr>
          <p:spPr bwMode="auto">
            <a:xfrm>
              <a:off x="1059" y="1227"/>
              <a:ext cx="34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2400"/>
                <a:t>T1</a:t>
              </a:r>
            </a:p>
          </p:txBody>
        </p:sp>
      </p:grpSp>
      <p:sp>
        <p:nvSpPr>
          <p:cNvPr id="679949" name="Oval 13"/>
          <p:cNvSpPr>
            <a:spLocks noChangeArrowheads="1"/>
          </p:cNvSpPr>
          <p:nvPr/>
        </p:nvSpPr>
        <p:spPr bwMode="auto">
          <a:xfrm>
            <a:off x="4948238" y="3352800"/>
            <a:ext cx="3497262" cy="1319213"/>
          </a:xfrm>
          <a:prstGeom prst="ellipse">
            <a:avLst/>
          </a:prstGeom>
          <a:noFill/>
          <a:ln w="5715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11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9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99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99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99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9949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ext Box 1"/>
          <p:cNvSpPr txBox="1">
            <a:spLocks noChangeArrowheads="1"/>
          </p:cNvSpPr>
          <p:nvPr/>
        </p:nvSpPr>
        <p:spPr bwMode="auto">
          <a:xfrm>
            <a:off x="0" y="60486"/>
            <a:ext cx="9123840" cy="6797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92807" rIns="0" bIns="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9pPr>
          </a:lstStyle>
          <a:p>
            <a:pPr algn="ctr" hangingPunct="1">
              <a:lnSpc>
                <a:spcPct val="71000"/>
              </a:lnSpc>
              <a:spcBef>
                <a:spcPts val="635"/>
              </a:spcBef>
            </a:pPr>
            <a:r>
              <a:rPr lang="de-DE" sz="4000" dirty="0" err="1">
                <a:solidFill>
                  <a:srgbClr val="FF0000"/>
                </a:solidFill>
              </a:rPr>
              <a:t>Concurrency</a:t>
            </a:r>
            <a:r>
              <a:rPr lang="de-DE" sz="4000" dirty="0">
                <a:solidFill>
                  <a:srgbClr val="FF0000"/>
                </a:solidFill>
              </a:rPr>
              <a:t> </a:t>
            </a:r>
            <a:r>
              <a:rPr lang="de-DE" sz="4000" dirty="0" err="1">
                <a:solidFill>
                  <a:srgbClr val="FF0000"/>
                </a:solidFill>
              </a:rPr>
              <a:t>Control</a:t>
            </a:r>
            <a:endParaRPr lang="de-DE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717283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Assumptions and Goals</a:t>
            </a:r>
          </a:p>
        </p:txBody>
      </p:sp>
      <p:sp>
        <p:nvSpPr>
          <p:cNvPr id="64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2832" y="1114425"/>
            <a:ext cx="8385175" cy="4876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/>
              <a:t>Assumptions: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The system can crash at any time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Similarly, the power can go out at any point</a:t>
            </a:r>
          </a:p>
          <a:p>
            <a:pPr lvl="2">
              <a:lnSpc>
                <a:spcPct val="90000"/>
              </a:lnSpc>
            </a:pPr>
            <a:r>
              <a:rPr lang="en-US" sz="1800" dirty="0"/>
              <a:t>Contents of the main memory won’t survive a crash, or power outage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BUT…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b="1" dirty="0">
                <a:solidFill>
                  <a:schemeClr val="tx2"/>
                </a:solidFill>
              </a:rPr>
              <a:t>disks are durable. They might stop, but data is not lost.</a:t>
            </a:r>
          </a:p>
          <a:p>
            <a:pPr lvl="2">
              <a:lnSpc>
                <a:spcPct val="90000"/>
              </a:lnSpc>
            </a:pPr>
            <a:r>
              <a:rPr lang="en-US" sz="1800" dirty="0"/>
              <a:t>For now.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Disks only guarantee </a:t>
            </a:r>
            <a:r>
              <a:rPr lang="en-US" sz="2000" i="1" dirty="0"/>
              <a:t>atomic </a:t>
            </a:r>
            <a:r>
              <a:rPr lang="en-US" sz="2000" i="1" u="sng" dirty="0"/>
              <a:t>sector</a:t>
            </a:r>
            <a:r>
              <a:rPr lang="en-US" sz="2000" i="1" dirty="0"/>
              <a:t> writes, </a:t>
            </a:r>
            <a:r>
              <a:rPr lang="en-US" sz="2000" dirty="0"/>
              <a:t>nothing more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Transactions are by themselves consistent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Goals: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Guaranteed durability, atomicity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As much concurrency as possible, while not compromising isolation and/or consistency</a:t>
            </a:r>
          </a:p>
          <a:p>
            <a:pPr lvl="2">
              <a:lnSpc>
                <a:spcPct val="90000"/>
              </a:lnSpc>
            </a:pPr>
            <a:r>
              <a:rPr lang="en-US" sz="1800" dirty="0"/>
              <a:t>Two transactions updating the same account balance… NO</a:t>
            </a:r>
          </a:p>
          <a:p>
            <a:pPr lvl="2">
              <a:lnSpc>
                <a:spcPct val="90000"/>
              </a:lnSpc>
            </a:pPr>
            <a:r>
              <a:rPr lang="en-US" sz="1800" dirty="0"/>
              <a:t>Two transactions updating different account balances… YES</a:t>
            </a:r>
          </a:p>
        </p:txBody>
      </p:sp>
    </p:spTree>
    <p:extLst>
      <p:ext uri="{BB962C8B-B14F-4D97-AF65-F5344CB8AC3E}">
        <p14:creationId xmlns:p14="http://schemas.microsoft.com/office/powerpoint/2010/main" val="1413597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9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92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92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92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921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921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9219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2-Phase Locking Protocol (2PL)</a:t>
            </a:r>
          </a:p>
        </p:txBody>
      </p:sp>
      <p:sp>
        <p:nvSpPr>
          <p:cNvPr id="67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1500" y="1114425"/>
            <a:ext cx="4522788" cy="4876800"/>
          </a:xfrm>
        </p:spPr>
        <p:txBody>
          <a:bodyPr/>
          <a:lstStyle/>
          <a:p>
            <a:r>
              <a:rPr lang="en-US" sz="2400" dirty="0"/>
              <a:t>Phase 1: Growing phase</a:t>
            </a:r>
          </a:p>
          <a:p>
            <a:pPr lvl="1"/>
            <a:r>
              <a:rPr lang="en-US" sz="2000" dirty="0"/>
              <a:t>Transaction may obtain locks</a:t>
            </a:r>
          </a:p>
          <a:p>
            <a:pPr lvl="1"/>
            <a:r>
              <a:rPr lang="en-US" sz="2000" dirty="0"/>
              <a:t>But may not release them</a:t>
            </a:r>
          </a:p>
          <a:p>
            <a:r>
              <a:rPr lang="en-US" sz="2400" dirty="0"/>
              <a:t>Phase 2: Shrinking phase</a:t>
            </a:r>
          </a:p>
          <a:p>
            <a:pPr lvl="1"/>
            <a:r>
              <a:rPr lang="en-US" sz="2000" dirty="0"/>
              <a:t>Only release locks</a:t>
            </a:r>
          </a:p>
          <a:p>
            <a:pPr lvl="1"/>
            <a:endParaRPr lang="en-US" sz="2000" dirty="0"/>
          </a:p>
          <a:p>
            <a:r>
              <a:rPr lang="en-US" sz="2400" dirty="0"/>
              <a:t>2PL guarantees </a:t>
            </a:r>
            <a:r>
              <a:rPr lang="en-US" sz="2400" i="1" dirty="0"/>
              <a:t>conflict-</a:t>
            </a:r>
            <a:r>
              <a:rPr lang="en-US" sz="2400" i="1" dirty="0" err="1"/>
              <a:t>serializability</a:t>
            </a:r>
            <a:endParaRPr lang="en-US" sz="2400" i="1" dirty="0"/>
          </a:p>
          <a:p>
            <a:pPr lvl="1"/>
            <a:r>
              <a:rPr lang="en-US" sz="2000" i="1" u="sng" dirty="0"/>
              <a:t>lock-point</a:t>
            </a:r>
            <a:r>
              <a:rPr lang="en-US" sz="2000" dirty="0"/>
              <a:t>: the time at which a transaction acquired last lock</a:t>
            </a: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5948363" y="1470025"/>
            <a:ext cx="1658937" cy="4606925"/>
            <a:chOff x="876" y="1227"/>
            <a:chExt cx="1045" cy="2902"/>
          </a:xfrm>
        </p:grpSpPr>
        <p:sp>
          <p:nvSpPr>
            <p:cNvPr id="679947" name="Text Box 11"/>
            <p:cNvSpPr txBox="1">
              <a:spLocks noChangeArrowheads="1"/>
            </p:cNvSpPr>
            <p:nvPr/>
          </p:nvSpPr>
          <p:spPr bwMode="auto">
            <a:xfrm>
              <a:off x="876" y="1541"/>
              <a:ext cx="1045" cy="2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2400"/>
                <a:t>lock-X(B)</a:t>
              </a:r>
            </a:p>
            <a:p>
              <a:r>
                <a:rPr lang="en-US" sz="2400"/>
                <a:t>read(B)</a:t>
              </a:r>
            </a:p>
            <a:p>
              <a:r>
                <a:rPr lang="en-US" sz="2400"/>
                <a:t>B </a:t>
              </a:r>
              <a:r>
                <a:rPr lang="en-US" sz="2400">
                  <a:sym typeface="Wingdings" charset="2"/>
                </a:rPr>
                <a:t>B-50</a:t>
              </a:r>
            </a:p>
            <a:p>
              <a:r>
                <a:rPr lang="en-US" sz="2400">
                  <a:sym typeface="Wingdings" charset="2"/>
                </a:rPr>
                <a:t>write(B)</a:t>
              </a:r>
            </a:p>
            <a:p>
              <a:r>
                <a:rPr lang="en-US" sz="2400"/>
                <a:t>unlock(B)</a:t>
              </a:r>
            </a:p>
            <a:p>
              <a:endParaRPr lang="en-US" sz="2400"/>
            </a:p>
            <a:p>
              <a:r>
                <a:rPr lang="en-US" sz="2400"/>
                <a:t>lock-X(A)</a:t>
              </a:r>
            </a:p>
            <a:p>
              <a:r>
                <a:rPr lang="en-US" sz="2400"/>
                <a:t>read(A)</a:t>
              </a:r>
            </a:p>
            <a:p>
              <a:r>
                <a:rPr lang="en-US" sz="2400"/>
                <a:t>A </a:t>
              </a:r>
              <a:r>
                <a:rPr lang="en-US" sz="2400">
                  <a:sym typeface="Wingdings" charset="2"/>
                </a:rPr>
                <a:t>A + 50</a:t>
              </a:r>
            </a:p>
            <a:p>
              <a:r>
                <a:rPr lang="en-US" sz="2400">
                  <a:sym typeface="Wingdings" charset="2"/>
                </a:rPr>
                <a:t>write(A)</a:t>
              </a:r>
            </a:p>
            <a:p>
              <a:r>
                <a:rPr lang="en-US" sz="2400">
                  <a:sym typeface="Wingdings" charset="2"/>
                </a:rPr>
                <a:t>unlock(A)</a:t>
              </a:r>
              <a:endParaRPr lang="en-US" sz="2400"/>
            </a:p>
          </p:txBody>
        </p:sp>
        <p:sp>
          <p:nvSpPr>
            <p:cNvPr id="679948" name="Text Box 12"/>
            <p:cNvSpPr txBox="1">
              <a:spLocks noChangeArrowheads="1"/>
            </p:cNvSpPr>
            <p:nvPr/>
          </p:nvSpPr>
          <p:spPr bwMode="auto">
            <a:xfrm>
              <a:off x="1059" y="1227"/>
              <a:ext cx="34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2400"/>
                <a:t>T1</a:t>
              </a:r>
            </a:p>
          </p:txBody>
        </p:sp>
      </p:grpSp>
      <p:sp>
        <p:nvSpPr>
          <p:cNvPr id="679949" name="Oval 13"/>
          <p:cNvSpPr>
            <a:spLocks noChangeArrowheads="1"/>
          </p:cNvSpPr>
          <p:nvPr/>
        </p:nvSpPr>
        <p:spPr bwMode="auto">
          <a:xfrm>
            <a:off x="4948238" y="3352800"/>
            <a:ext cx="3497262" cy="1319213"/>
          </a:xfrm>
          <a:prstGeom prst="ellipse">
            <a:avLst/>
          </a:prstGeom>
          <a:noFill/>
          <a:ln w="5715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213570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986" name="Rectangle 2"/>
          <p:cNvSpPr>
            <a:spLocks noGrp="1" noChangeArrowheads="1"/>
          </p:cNvSpPr>
          <p:nvPr>
            <p:ph type="title"/>
          </p:nvPr>
        </p:nvSpPr>
        <p:spPr>
          <a:xfrm>
            <a:off x="582613" y="0"/>
            <a:ext cx="8077200" cy="609600"/>
          </a:xfrm>
        </p:spPr>
        <p:txBody>
          <a:bodyPr/>
          <a:lstStyle/>
          <a:p>
            <a:r>
              <a:rPr lang="en-US"/>
              <a:t>2 Phase Locking</a:t>
            </a:r>
          </a:p>
        </p:txBody>
      </p:sp>
      <p:sp>
        <p:nvSpPr>
          <p:cNvPr id="553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84200" y="726341"/>
            <a:ext cx="7848600" cy="466725"/>
          </a:xfrm>
        </p:spPr>
        <p:txBody>
          <a:bodyPr/>
          <a:lstStyle/>
          <a:p>
            <a:r>
              <a:rPr lang="en-US" sz="2400"/>
              <a:t>Example: T1 in 2PL</a:t>
            </a:r>
          </a:p>
        </p:txBody>
      </p:sp>
      <p:graphicFrame>
        <p:nvGraphicFramePr>
          <p:cNvPr id="554005" name="Group 21"/>
          <p:cNvGraphicFramePr>
            <a:graphicFrameLocks noGrp="1"/>
          </p:cNvGraphicFramePr>
          <p:nvPr/>
        </p:nvGraphicFramePr>
        <p:xfrm>
          <a:off x="4371975" y="1154113"/>
          <a:ext cx="1987550" cy="4489768"/>
        </p:xfrm>
        <a:graphic>
          <a:graphicData uri="http://schemas.openxmlformats.org/drawingml/2006/table">
            <a:tbl>
              <a:tblPr/>
              <a:tblGrid>
                <a:gridCol w="19875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r>
                        <a:rPr kumimoji="1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</a:rPr>
                        <a:t>T1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320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r>
                        <a:rPr kumimoji="1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</a:rPr>
                        <a:t>lock-X(B)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r>
                        <a:rPr kumimoji="1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</a:rPr>
                        <a:t>read(B)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r>
                        <a:rPr kumimoji="1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</a:rPr>
                        <a:t>B </a:t>
                      </a:r>
                      <a:r>
                        <a:rPr kumimoji="1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sym typeface="Wingdings" charset="2"/>
                        </a:rPr>
                        <a:t> B - 50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r>
                        <a:rPr kumimoji="1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sym typeface="Wingdings" charset="2"/>
                        </a:rPr>
                        <a:t>write(B)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r>
                        <a:rPr kumimoji="1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sym typeface="Wingdings" charset="2"/>
                        </a:rPr>
                        <a:t>lock-X(A)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r>
                        <a:rPr kumimoji="1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sym typeface="Wingdings" charset="2"/>
                        </a:rPr>
                        <a:t>read(A)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r>
                        <a:rPr kumimoji="1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sym typeface="Wingdings" charset="2"/>
                        </a:rPr>
                        <a:t>A  A - 50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r>
                        <a:rPr kumimoji="1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sym typeface="Wingdings" charset="2"/>
                        </a:rPr>
                        <a:t>write(A)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endParaRPr kumimoji="1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charset="0"/>
                        <a:sym typeface="Wingdings" charset="2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r>
                        <a:rPr kumimoji="1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sym typeface="Wingdings" charset="2"/>
                        </a:rPr>
                        <a:t>unlock(B)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r>
                        <a:rPr kumimoji="1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sym typeface="Wingdings" charset="2"/>
                        </a:rPr>
                        <a:t>unlock(A)</a:t>
                      </a:r>
                      <a:endParaRPr kumimoji="1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54006" name="Object 22"/>
          <p:cNvGraphicFramePr>
            <a:graphicFrameLocks/>
          </p:cNvGraphicFramePr>
          <p:nvPr/>
        </p:nvGraphicFramePr>
        <p:xfrm>
          <a:off x="3524250" y="1612900"/>
          <a:ext cx="798513" cy="301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0" name="Equation" r:id="rId4" imgW="4876800" imgH="6908800" progId="Equation.3">
                  <p:embed/>
                </p:oleObj>
              </mc:Choice>
              <mc:Fallback>
                <p:oleObj name="Equation" r:id="rId4" imgW="4876800" imgH="6908800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24250" y="1612900"/>
                        <a:ext cx="798513" cy="3016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54007" name="Text Box 23"/>
          <p:cNvSpPr txBox="1">
            <a:spLocks noChangeArrowheads="1"/>
          </p:cNvSpPr>
          <p:nvPr/>
        </p:nvSpPr>
        <p:spPr bwMode="auto">
          <a:xfrm>
            <a:off x="1666875" y="2684463"/>
            <a:ext cx="17192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Growing phase</a:t>
            </a:r>
          </a:p>
        </p:txBody>
      </p:sp>
      <p:graphicFrame>
        <p:nvGraphicFramePr>
          <p:cNvPr id="554008" name="Object 24"/>
          <p:cNvGraphicFramePr>
            <a:graphicFrameLocks/>
          </p:cNvGraphicFramePr>
          <p:nvPr/>
        </p:nvGraphicFramePr>
        <p:xfrm>
          <a:off x="3829050" y="4762500"/>
          <a:ext cx="588963" cy="1071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1" name="Equation" r:id="rId6" imgW="4876800" imgH="6908800" progId="Equation.3">
                  <p:embed/>
                </p:oleObj>
              </mc:Choice>
              <mc:Fallback>
                <p:oleObj name="Equation" r:id="rId6" imgW="4876800" imgH="6908800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29050" y="4762500"/>
                        <a:ext cx="588963" cy="10715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54009" name="Text Box 25"/>
          <p:cNvSpPr txBox="1">
            <a:spLocks noChangeArrowheads="1"/>
          </p:cNvSpPr>
          <p:nvPr/>
        </p:nvSpPr>
        <p:spPr bwMode="auto">
          <a:xfrm>
            <a:off x="1760538" y="5103813"/>
            <a:ext cx="1822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Shrinking phase</a:t>
            </a:r>
          </a:p>
        </p:txBody>
      </p:sp>
    </p:spTree>
    <p:extLst>
      <p:ext uri="{BB962C8B-B14F-4D97-AF65-F5344CB8AC3E}">
        <p14:creationId xmlns:p14="http://schemas.microsoft.com/office/powerpoint/2010/main" val="88597234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04DB7B46-ED5F-884F-A9F1-9D4DABFBD1B1}"/>
              </a:ext>
            </a:extLst>
          </p:cNvPr>
          <p:cNvSpPr/>
          <p:nvPr/>
        </p:nvSpPr>
        <p:spPr bwMode="auto">
          <a:xfrm>
            <a:off x="4274730" y="1414362"/>
            <a:ext cx="2176522" cy="1803494"/>
          </a:xfrm>
          <a:prstGeom prst="rect">
            <a:avLst/>
          </a:prstGeom>
          <a:solidFill>
            <a:schemeClr val="accent3">
              <a:lumMod val="85000"/>
            </a:schemeClr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E07FCC6-9516-F449-98FE-347CE2E4E0F1}"/>
              </a:ext>
            </a:extLst>
          </p:cNvPr>
          <p:cNvSpPr/>
          <p:nvPr/>
        </p:nvSpPr>
        <p:spPr bwMode="auto">
          <a:xfrm>
            <a:off x="6954841" y="4179156"/>
            <a:ext cx="2079355" cy="2135029"/>
          </a:xfrm>
          <a:prstGeom prst="rect">
            <a:avLst/>
          </a:prstGeom>
          <a:solidFill>
            <a:schemeClr val="accent3">
              <a:lumMod val="85000"/>
            </a:schemeClr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636AA28-D9C7-C94F-B385-C2DD2A7837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22238"/>
            <a:ext cx="8514080" cy="847580"/>
          </a:xfrm>
        </p:spPr>
        <p:txBody>
          <a:bodyPr/>
          <a:lstStyle/>
          <a:p>
            <a:r>
              <a:rPr lang="en-US" dirty="0"/>
              <a:t>2PL </a:t>
            </a:r>
            <a:r>
              <a:rPr lang="en-US" dirty="0">
                <a:sym typeface="Wingdings" pitchFamily="2" charset="2"/>
              </a:rPr>
              <a:t> </a:t>
            </a:r>
            <a:r>
              <a:rPr lang="en-US" dirty="0"/>
              <a:t>no cycle in dependence graph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7004AF-C5B3-1545-A477-A67BEAC94B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0722" y="3520218"/>
            <a:ext cx="8229600" cy="2143539"/>
          </a:xfrm>
        </p:spPr>
        <p:txBody>
          <a:bodyPr/>
          <a:lstStyle/>
          <a:p>
            <a:r>
              <a:rPr lang="en-US" sz="2800" dirty="0"/>
              <a:t>if T</a:t>
            </a:r>
            <a:r>
              <a:rPr lang="en-US" sz="2800" baseline="-25000" dirty="0"/>
              <a:t>2</a:t>
            </a:r>
            <a:r>
              <a:rPr lang="en-US" sz="2800" dirty="0"/>
              <a:t> reads from T</a:t>
            </a:r>
            <a:r>
              <a:rPr lang="en-US" sz="2800" baseline="-25000" dirty="0"/>
              <a:t>1</a:t>
            </a:r>
          </a:p>
          <a:p>
            <a:pPr lvl="1"/>
            <a:r>
              <a:rPr lang="en-US" sz="2400" dirty="0"/>
              <a:t>2PL </a:t>
            </a:r>
            <a:r>
              <a:rPr lang="en-US" sz="2400" dirty="0">
                <a:sym typeface="Wingdings" pitchFamily="2" charset="2"/>
              </a:rPr>
              <a:t>=&gt; </a:t>
            </a:r>
            <a:r>
              <a:rPr lang="en-US" sz="2400" dirty="0" err="1"/>
              <a:t>lockpoint</a:t>
            </a:r>
            <a:r>
              <a:rPr lang="en-US" sz="2400" dirty="0"/>
              <a:t>(T</a:t>
            </a:r>
            <a:r>
              <a:rPr lang="en-US" sz="2400" baseline="-25000" dirty="0"/>
              <a:t>2</a:t>
            </a:r>
            <a:r>
              <a:rPr lang="en-US" sz="2400" dirty="0"/>
              <a:t>) &gt; </a:t>
            </a:r>
            <a:r>
              <a:rPr lang="en-US" sz="2400" dirty="0" err="1"/>
              <a:t>lockpoint</a:t>
            </a:r>
            <a:r>
              <a:rPr lang="en-US" sz="2400" dirty="0"/>
              <a:t>(T</a:t>
            </a:r>
            <a:r>
              <a:rPr lang="en-US" sz="2400" baseline="-25000" dirty="0"/>
              <a:t>1</a:t>
            </a:r>
            <a:r>
              <a:rPr lang="en-US" sz="2400" dirty="0"/>
              <a:t>)</a:t>
            </a:r>
          </a:p>
          <a:p>
            <a:r>
              <a:rPr lang="en-US" sz="2800" dirty="0"/>
              <a:t>cycle also requires T</a:t>
            </a:r>
            <a:r>
              <a:rPr lang="en-US" sz="2800" baseline="-25000" dirty="0"/>
              <a:t>1</a:t>
            </a:r>
            <a:r>
              <a:rPr lang="en-US" sz="2800" dirty="0"/>
              <a:t> to read from T</a:t>
            </a:r>
            <a:r>
              <a:rPr lang="en-US" sz="2800" baseline="-25000" dirty="0"/>
              <a:t>2</a:t>
            </a:r>
            <a:endParaRPr lang="en-US" sz="2800" dirty="0"/>
          </a:p>
          <a:p>
            <a:pPr lvl="1"/>
            <a:r>
              <a:rPr lang="en-US" sz="2400" dirty="0"/>
              <a:t>2PL </a:t>
            </a:r>
            <a:r>
              <a:rPr lang="en-US" sz="2400" dirty="0">
                <a:sym typeface="Wingdings" pitchFamily="2" charset="2"/>
              </a:rPr>
              <a:t>=&gt; </a:t>
            </a:r>
            <a:r>
              <a:rPr lang="en-US" sz="2400" dirty="0" err="1"/>
              <a:t>lockpoint</a:t>
            </a:r>
            <a:r>
              <a:rPr lang="en-US" sz="2400" dirty="0"/>
              <a:t>(T</a:t>
            </a:r>
            <a:r>
              <a:rPr lang="en-US" sz="2400" baseline="-25000" dirty="0"/>
              <a:t>1</a:t>
            </a:r>
            <a:r>
              <a:rPr lang="en-US" sz="2400" dirty="0"/>
              <a:t>) &gt; </a:t>
            </a:r>
            <a:r>
              <a:rPr lang="en-US" sz="2400" dirty="0" err="1"/>
              <a:t>lockpoint</a:t>
            </a:r>
            <a:r>
              <a:rPr lang="en-US" sz="2400" dirty="0"/>
              <a:t>(T</a:t>
            </a:r>
            <a:r>
              <a:rPr lang="en-US" sz="2400" baseline="-25000" dirty="0"/>
              <a:t>2</a:t>
            </a:r>
            <a:r>
              <a:rPr lang="en-US" sz="2400" dirty="0"/>
              <a:t>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F921D2F-66EB-5248-9DE5-E1FEBC74D6DE}"/>
              </a:ext>
            </a:extLst>
          </p:cNvPr>
          <p:cNvSpPr txBox="1"/>
          <p:nvPr/>
        </p:nvSpPr>
        <p:spPr>
          <a:xfrm>
            <a:off x="4218630" y="2958131"/>
            <a:ext cx="9188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400" b="1" i="1" dirty="0">
                <a:solidFill>
                  <a:srgbClr val="C00000"/>
                </a:solidFill>
              </a:rPr>
              <a:t>latest l-p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FFF18BB-30A5-8140-B2A2-6832F372FDAF}"/>
              </a:ext>
            </a:extLst>
          </p:cNvPr>
          <p:cNvSpPr txBox="1"/>
          <p:nvPr/>
        </p:nvSpPr>
        <p:spPr>
          <a:xfrm>
            <a:off x="7884721" y="4179156"/>
            <a:ext cx="10791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400" b="1" i="1" dirty="0">
                <a:solidFill>
                  <a:srgbClr val="C00000"/>
                </a:solidFill>
              </a:rPr>
              <a:t>earliest l-p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7B25151-469A-1A44-AA99-198C88FD6F19}"/>
              </a:ext>
            </a:extLst>
          </p:cNvPr>
          <p:cNvGrpSpPr/>
          <p:nvPr/>
        </p:nvGrpSpPr>
        <p:grpSpPr>
          <a:xfrm>
            <a:off x="5359280" y="998659"/>
            <a:ext cx="2652949" cy="4926524"/>
            <a:chOff x="5359280" y="998659"/>
            <a:chExt cx="2652949" cy="4926524"/>
          </a:xfrm>
        </p:grpSpPr>
        <p:grpSp>
          <p:nvGrpSpPr>
            <p:cNvPr id="4" name="Group 4">
              <a:extLst>
                <a:ext uri="{FF2B5EF4-FFF2-40B4-BE49-F238E27FC236}">
                  <a16:creationId xmlns:a16="http://schemas.microsoft.com/office/drawing/2014/main" id="{E225083D-CCB4-4B45-92BC-20D7649F79C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59280" y="998659"/>
              <a:ext cx="2652949" cy="4926524"/>
              <a:chOff x="2011" y="1720"/>
              <a:chExt cx="1634" cy="887"/>
            </a:xfrm>
          </p:grpSpPr>
          <p:sp>
            <p:nvSpPr>
              <p:cNvPr id="5" name="Text Box 5">
                <a:extLst>
                  <a:ext uri="{FF2B5EF4-FFF2-40B4-BE49-F238E27FC236}">
                    <a16:creationId xmlns:a16="http://schemas.microsoft.com/office/drawing/2014/main" id="{A30C2D08-BE6B-A74F-A36A-8A45326E8C8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011" y="1915"/>
                <a:ext cx="745" cy="6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en-US" dirty="0"/>
                  <a:t>lock-X(X)</a:t>
                </a:r>
              </a:p>
              <a:p>
                <a:pPr algn="l"/>
                <a:endParaRPr lang="en-US" dirty="0">
                  <a:sym typeface="Wingdings" charset="2"/>
                </a:endParaRPr>
              </a:p>
              <a:p>
                <a:pPr algn="l"/>
                <a:r>
                  <a:rPr lang="en-US" dirty="0">
                    <a:sym typeface="Wingdings" charset="2"/>
                  </a:rPr>
                  <a:t>write(X)</a:t>
                </a:r>
              </a:p>
              <a:p>
                <a:pPr algn="l"/>
                <a:endParaRPr lang="en-US" dirty="0"/>
              </a:p>
              <a:p>
                <a:pPr algn="l"/>
                <a:r>
                  <a:rPr lang="en-US" dirty="0"/>
                  <a:t>unlock(X)</a:t>
                </a:r>
              </a:p>
            </p:txBody>
          </p:sp>
          <p:sp>
            <p:nvSpPr>
              <p:cNvPr id="6" name="Text Box 6">
                <a:extLst>
                  <a:ext uri="{FF2B5EF4-FFF2-40B4-BE49-F238E27FC236}">
                    <a16:creationId xmlns:a16="http://schemas.microsoft.com/office/drawing/2014/main" id="{69AF326B-440E-3E47-8EF8-5AD5D98087C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947" y="2293"/>
                <a:ext cx="698" cy="2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en-US" dirty="0"/>
                  <a:t>lock-S(X)</a:t>
                </a:r>
              </a:p>
              <a:p>
                <a:pPr algn="l"/>
                <a:endParaRPr lang="en-US" dirty="0"/>
              </a:p>
              <a:p>
                <a:pPr algn="l"/>
                <a:r>
                  <a:rPr lang="en-US" dirty="0"/>
                  <a:t>read(X)</a:t>
                </a:r>
              </a:p>
            </p:txBody>
          </p:sp>
          <p:sp>
            <p:nvSpPr>
              <p:cNvPr id="7" name="Text Box 7">
                <a:extLst>
                  <a:ext uri="{FF2B5EF4-FFF2-40B4-BE49-F238E27FC236}">
                    <a16:creationId xmlns:a16="http://schemas.microsoft.com/office/drawing/2014/main" id="{DE5DEE96-C432-2F45-A2D3-88051D12426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193" y="1720"/>
                <a:ext cx="28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dirty="0"/>
                  <a:t>T1</a:t>
                </a:r>
              </a:p>
            </p:txBody>
          </p:sp>
          <p:sp>
            <p:nvSpPr>
              <p:cNvPr id="8" name="Text Box 8">
                <a:extLst>
                  <a:ext uri="{FF2B5EF4-FFF2-40B4-BE49-F238E27FC236}">
                    <a16:creationId xmlns:a16="http://schemas.microsoft.com/office/drawing/2014/main" id="{17F75758-C3A3-A64B-9E67-E7D359B2FA4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100" y="1720"/>
                <a:ext cx="28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dirty="0"/>
                  <a:t>T2</a:t>
                </a:r>
              </a:p>
            </p:txBody>
          </p:sp>
        </p:grp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A2FED36A-772A-0C42-B0D2-26C262E732B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987845" y="3530754"/>
              <a:ext cx="966996" cy="687296"/>
            </a:xfrm>
            <a:prstGeom prst="straightConnector1">
              <a:avLst/>
            </a:prstGeom>
            <a:noFill/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171B8C50-2EE7-9847-ABAE-A295CF389FC7}"/>
              </a:ext>
            </a:extLst>
          </p:cNvPr>
          <p:cNvGrpSpPr/>
          <p:nvPr/>
        </p:nvGrpSpPr>
        <p:grpSpPr>
          <a:xfrm>
            <a:off x="2083643" y="5297331"/>
            <a:ext cx="1492716" cy="1383281"/>
            <a:chOff x="3602904" y="4805691"/>
            <a:chExt cx="1492716" cy="1383281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E0FF16E1-2CBE-8C4D-B313-D1FE81DDBBA5}"/>
                </a:ext>
              </a:extLst>
            </p:cNvPr>
            <p:cNvSpPr txBox="1"/>
            <p:nvPr/>
          </p:nvSpPr>
          <p:spPr>
            <a:xfrm>
              <a:off x="3888197" y="4805691"/>
              <a:ext cx="869149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0" b="1" dirty="0">
                  <a:solidFill>
                    <a:srgbClr val="FF0000"/>
                  </a:solidFill>
                </a:rPr>
                <a:t>X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715256FF-0CA8-A142-89DC-FFCCB0FD67D5}"/>
                </a:ext>
              </a:extLst>
            </p:cNvPr>
            <p:cNvSpPr txBox="1"/>
            <p:nvPr/>
          </p:nvSpPr>
          <p:spPr>
            <a:xfrm>
              <a:off x="3602904" y="5819640"/>
              <a:ext cx="14927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contradiction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45612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6" grpId="0" animBg="1"/>
      <p:bldP spid="9" grpId="0"/>
      <p:bldP spid="10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2 Phase Locking</a:t>
            </a:r>
          </a:p>
        </p:txBody>
      </p:sp>
      <p:sp>
        <p:nvSpPr>
          <p:cNvPr id="68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1500" y="982663"/>
            <a:ext cx="7848600" cy="4876800"/>
          </a:xfrm>
        </p:spPr>
        <p:txBody>
          <a:bodyPr/>
          <a:lstStyle/>
          <a:p>
            <a:r>
              <a:rPr lang="en-US" sz="2400" dirty="0"/>
              <a:t>Guarantees </a:t>
            </a:r>
            <a:r>
              <a:rPr lang="en-US" sz="2400" i="1" dirty="0"/>
              <a:t>conflict-</a:t>
            </a:r>
            <a:r>
              <a:rPr lang="en-US" sz="2400" i="1" dirty="0" err="1"/>
              <a:t>serializability</a:t>
            </a:r>
            <a:r>
              <a:rPr lang="en-US" sz="2400" dirty="0"/>
              <a:t>, but not cascade-less recoverability</a:t>
            </a:r>
          </a:p>
        </p:txBody>
      </p:sp>
      <p:graphicFrame>
        <p:nvGraphicFramePr>
          <p:cNvPr id="680979" name="Group 19"/>
          <p:cNvGraphicFramePr>
            <a:graphicFrameLocks noGrp="1"/>
          </p:cNvGraphicFramePr>
          <p:nvPr/>
        </p:nvGraphicFramePr>
        <p:xfrm>
          <a:off x="1449388" y="2124075"/>
          <a:ext cx="6096000" cy="4114420"/>
        </p:xfrm>
        <a:graphic>
          <a:graphicData uri="http://schemas.openxmlformats.org/drawingml/2006/table">
            <a:tbl>
              <a:tblPr/>
              <a:tblGrid>
                <a:gridCol w="20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5561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r>
                        <a:rPr kumimoji="1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</a:rPr>
                        <a:t>T1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r>
                        <a:rPr kumimoji="1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</a:rPr>
                        <a:t>T2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r>
                        <a:rPr kumimoji="1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</a:rPr>
                        <a:t>T3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320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r>
                        <a:rPr kumimoji="1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</a:rPr>
                        <a:t>lock-X(A), lock-S(B)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r>
                        <a:rPr kumimoji="1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</a:rPr>
                        <a:t>read(A)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r>
                        <a:rPr kumimoji="1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</a:rPr>
                        <a:t>read(B)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r>
                        <a:rPr kumimoji="1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</a:rPr>
                        <a:t>write(A)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r>
                        <a:rPr kumimoji="1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</a:rPr>
                        <a:t>unlock(A), unlock(B)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endParaRPr kumimoji="1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endParaRPr kumimoji="1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endParaRPr kumimoji="1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endParaRPr kumimoji="1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endParaRPr kumimoji="1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endParaRPr kumimoji="1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endParaRPr kumimoji="1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r>
                        <a:rPr kumimoji="1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</a:rPr>
                        <a:t>&lt;xction fails&gt;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endParaRPr kumimoji="1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endParaRPr kumimoji="1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endParaRPr kumimoji="1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endParaRPr kumimoji="1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endParaRPr kumimoji="1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r>
                        <a:rPr kumimoji="1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</a:rPr>
                        <a:t>lock-X(A)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r>
                        <a:rPr kumimoji="1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</a:rPr>
                        <a:t>read(A)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r>
                        <a:rPr kumimoji="1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</a:rPr>
                        <a:t>write(A)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r>
                        <a:rPr kumimoji="1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</a:rPr>
                        <a:t>unlock(A)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r>
                        <a:rPr kumimoji="1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Helvetica" charset="0"/>
                        </a:rPr>
                        <a:t>commit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endParaRPr kumimoji="1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endParaRPr kumimoji="1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endParaRPr kumimoji="1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endParaRPr kumimoji="1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endParaRPr kumimoji="1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endParaRPr kumimoji="1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endParaRPr kumimoji="1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endParaRPr kumimoji="1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endParaRPr kumimoji="1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r>
                        <a:rPr kumimoji="1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</a:rPr>
                        <a:t>lock-S(A)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r>
                        <a:rPr kumimoji="1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</a:rPr>
                        <a:t>read(A)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r>
                        <a:rPr kumimoji="1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Helvetica" charset="0"/>
                        </a:rPr>
                        <a:t>commit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7824638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2 Phase Locking</a:t>
            </a:r>
          </a:p>
        </p:txBody>
      </p:sp>
      <p:sp>
        <p:nvSpPr>
          <p:cNvPr id="68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1500" y="982663"/>
            <a:ext cx="7848600" cy="4876800"/>
          </a:xfrm>
        </p:spPr>
        <p:txBody>
          <a:bodyPr/>
          <a:lstStyle/>
          <a:p>
            <a:r>
              <a:rPr lang="en-US" sz="2400" dirty="0"/>
              <a:t>Guaranteeing just recoverability:</a:t>
            </a:r>
          </a:p>
          <a:p>
            <a:pPr lvl="1"/>
            <a:r>
              <a:rPr lang="en-US" sz="2000" dirty="0"/>
              <a:t>If T2 performs a dirty read from T1 (i.e., T1 has not committed), then T2 can’t commit unless T1 either commits or aborts</a:t>
            </a:r>
          </a:p>
          <a:p>
            <a:pPr lvl="1"/>
            <a:r>
              <a:rPr lang="en-US" sz="2000" dirty="0"/>
              <a:t>If T1 commits, T2 can proceed with committing</a:t>
            </a:r>
          </a:p>
          <a:p>
            <a:pPr lvl="1"/>
            <a:r>
              <a:rPr lang="en-US" sz="2000" dirty="0"/>
              <a:t>If T1 aborts, T2 must abort</a:t>
            </a:r>
          </a:p>
          <a:p>
            <a:pPr lvl="2"/>
            <a:r>
              <a:rPr lang="en-US" sz="1800" dirty="0"/>
              <a:t>So </a:t>
            </a:r>
            <a:r>
              <a:rPr lang="en-US" sz="1800" i="1" dirty="0"/>
              <a:t>cascades still happen</a:t>
            </a:r>
          </a:p>
          <a:p>
            <a:pPr lvl="2">
              <a:buFont typeface="Wingdings" charset="2"/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15712287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Strict 2PL</a:t>
            </a:r>
          </a:p>
        </p:txBody>
      </p:sp>
      <p:sp>
        <p:nvSpPr>
          <p:cNvPr id="547872" name="Line 32"/>
          <p:cNvSpPr>
            <a:spLocks noChangeShapeType="1"/>
          </p:cNvSpPr>
          <p:nvPr/>
        </p:nvSpPr>
        <p:spPr bwMode="auto">
          <a:xfrm flipV="1">
            <a:off x="1146175" y="3749675"/>
            <a:ext cx="485775" cy="2905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7873" name="Text Box 33"/>
          <p:cNvSpPr txBox="1">
            <a:spLocks noChangeArrowheads="1"/>
          </p:cNvSpPr>
          <p:nvPr/>
        </p:nvSpPr>
        <p:spPr bwMode="auto">
          <a:xfrm>
            <a:off x="93663" y="4132263"/>
            <a:ext cx="117475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Strict 2PL</a:t>
            </a:r>
          </a:p>
          <a:p>
            <a:r>
              <a:rPr lang="en-US"/>
              <a:t>will not </a:t>
            </a:r>
          </a:p>
          <a:p>
            <a:r>
              <a:rPr lang="en-US"/>
              <a:t>allow that</a:t>
            </a:r>
          </a:p>
        </p:txBody>
      </p:sp>
      <p:sp>
        <p:nvSpPr>
          <p:cNvPr id="547874" name="Rectangle 34"/>
          <p:cNvSpPr>
            <a:spLocks noGrp="1" noChangeArrowheads="1"/>
          </p:cNvSpPr>
          <p:nvPr>
            <p:ph type="body" idx="1"/>
          </p:nvPr>
        </p:nvSpPr>
        <p:spPr>
          <a:xfrm>
            <a:off x="557213" y="795338"/>
            <a:ext cx="7848600" cy="4876800"/>
          </a:xfrm>
        </p:spPr>
        <p:txBody>
          <a:bodyPr/>
          <a:lstStyle/>
          <a:p>
            <a:r>
              <a:rPr lang="en-US" dirty="0"/>
              <a:t>Release </a:t>
            </a:r>
            <a:r>
              <a:rPr lang="en-US" i="1" dirty="0"/>
              <a:t>exclusive</a:t>
            </a:r>
            <a:r>
              <a:rPr lang="en-US" dirty="0"/>
              <a:t> locks only at the very end, together with commit or abort</a:t>
            </a:r>
          </a:p>
        </p:txBody>
      </p:sp>
      <p:graphicFrame>
        <p:nvGraphicFramePr>
          <p:cNvPr id="547876" name="Group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9476846"/>
              </p:ext>
            </p:extLst>
          </p:nvPr>
        </p:nvGraphicFramePr>
        <p:xfrm>
          <a:off x="1449388" y="1966913"/>
          <a:ext cx="6096000" cy="3668523"/>
        </p:xfrm>
        <a:graphic>
          <a:graphicData uri="http://schemas.openxmlformats.org/drawingml/2006/table">
            <a:tbl>
              <a:tblPr/>
              <a:tblGrid>
                <a:gridCol w="20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5561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r>
                        <a:rPr kumimoji="1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</a:rPr>
                        <a:t>T1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r>
                        <a:rPr kumimoji="1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</a:rPr>
                        <a:t>T2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r>
                        <a:rPr kumimoji="1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</a:rPr>
                        <a:t>T3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320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r>
                        <a:rPr kumimoji="1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</a:rPr>
                        <a:t>lock-X(A), lock-S(B)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r>
                        <a:rPr kumimoji="1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</a:rPr>
                        <a:t>read(A)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r>
                        <a:rPr kumimoji="1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</a:rPr>
                        <a:t>read(B)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r>
                        <a:rPr kumimoji="1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</a:rPr>
                        <a:t>write(A)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r>
                        <a:rPr kumimoji="1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</a:rPr>
                        <a:t>unlock(A), unlock(B)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endParaRPr kumimoji="1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endParaRPr kumimoji="1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endParaRPr kumimoji="1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endParaRPr kumimoji="1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endParaRPr kumimoji="1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endParaRPr kumimoji="1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endParaRPr kumimoji="1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r>
                        <a:rPr kumimoji="1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</a:rPr>
                        <a:t>&lt;xction fails&gt;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endParaRPr kumimoji="1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endParaRPr kumimoji="1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endParaRPr kumimoji="1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endParaRPr kumimoji="1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endParaRPr kumimoji="1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r>
                        <a:rPr kumimoji="1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</a:rPr>
                        <a:t>lock-X(A)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r>
                        <a:rPr kumimoji="1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</a:rPr>
                        <a:t>read(A)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r>
                        <a:rPr kumimoji="1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</a:rPr>
                        <a:t>write(A)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r>
                        <a:rPr kumimoji="1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</a:rPr>
                        <a:t>unlock(A)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r>
                        <a:rPr kumimoji="1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</a:rPr>
                        <a:t>Commit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endParaRPr kumimoji="1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endParaRPr kumimoji="1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endParaRPr kumimoji="1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endParaRPr kumimoji="1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endParaRPr kumimoji="1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endParaRPr kumimoji="1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endParaRPr kumimoji="1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endParaRPr kumimoji="1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endParaRPr kumimoji="1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r>
                        <a:rPr kumimoji="1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</a:rPr>
                        <a:t>lock-S(A)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r>
                        <a:rPr kumimoji="1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</a:rPr>
                        <a:t>read(A)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r>
                        <a:rPr kumimoji="1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</a:rPr>
                        <a:t>Commit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766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7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7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7872" grpId="0" animBg="1"/>
      <p:bldP spid="547873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Strict 2PL</a:t>
            </a:r>
          </a:p>
        </p:txBody>
      </p:sp>
      <p:sp>
        <p:nvSpPr>
          <p:cNvPr id="547874" name="Rectangle 34"/>
          <p:cNvSpPr>
            <a:spLocks noGrp="1" noChangeArrowheads="1"/>
          </p:cNvSpPr>
          <p:nvPr>
            <p:ph type="body" idx="1"/>
          </p:nvPr>
        </p:nvSpPr>
        <p:spPr>
          <a:xfrm>
            <a:off x="557213" y="795338"/>
            <a:ext cx="7848600" cy="4876800"/>
          </a:xfrm>
        </p:spPr>
        <p:txBody>
          <a:bodyPr/>
          <a:lstStyle/>
          <a:p>
            <a:r>
              <a:rPr lang="en-US"/>
              <a:t>Release </a:t>
            </a:r>
            <a:r>
              <a:rPr lang="en-US" i="1"/>
              <a:t>exclusive</a:t>
            </a:r>
            <a:r>
              <a:rPr lang="en-US"/>
              <a:t> locks only at the very end, just before commit or abort</a:t>
            </a:r>
          </a:p>
        </p:txBody>
      </p:sp>
      <p:graphicFrame>
        <p:nvGraphicFramePr>
          <p:cNvPr id="547876" name="Group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1491514"/>
              </p:ext>
            </p:extLst>
          </p:nvPr>
        </p:nvGraphicFramePr>
        <p:xfrm>
          <a:off x="1449388" y="1966913"/>
          <a:ext cx="6096000" cy="3913823"/>
        </p:xfrm>
        <a:graphic>
          <a:graphicData uri="http://schemas.openxmlformats.org/drawingml/2006/table">
            <a:tbl>
              <a:tblPr/>
              <a:tblGrid>
                <a:gridCol w="20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5561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r>
                        <a:rPr kumimoji="1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</a:rPr>
                        <a:t>T1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r>
                        <a:rPr kumimoji="1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</a:rPr>
                        <a:t>T2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r>
                        <a:rPr kumimoji="1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</a:rPr>
                        <a:t>T3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320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r>
                        <a:rPr kumimoji="1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</a:rPr>
                        <a:t>lock-X(A), lock-S(B)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r>
                        <a:rPr kumimoji="1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</a:rPr>
                        <a:t>read(A)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r>
                        <a:rPr kumimoji="1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</a:rPr>
                        <a:t>read(B)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r>
                        <a:rPr kumimoji="1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</a:rPr>
                        <a:t>write(A)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r>
                        <a:rPr kumimoji="1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</a:rPr>
                        <a:t>unlock(A), unlock(B)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r>
                        <a:rPr kumimoji="1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</a:rPr>
                        <a:t>commit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endParaRPr kumimoji="1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endParaRPr kumimoji="1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endParaRPr kumimoji="1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endParaRPr kumimoji="1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endParaRPr kumimoji="1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endParaRPr kumimoji="1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endParaRPr kumimoji="1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endParaRPr kumimoji="1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endParaRPr kumimoji="1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endParaRPr kumimoji="1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endParaRPr kumimoji="1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endParaRPr kumimoji="1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endParaRPr kumimoji="1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r>
                        <a:rPr kumimoji="1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</a:rPr>
                        <a:t>lock-X(A)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r>
                        <a:rPr kumimoji="1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</a:rPr>
                        <a:t>read(A)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r>
                        <a:rPr kumimoji="1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</a:rPr>
                        <a:t>write(A)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r>
                        <a:rPr kumimoji="1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</a:rPr>
                        <a:t>unlock(A)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r>
                        <a:rPr kumimoji="1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</a:rPr>
                        <a:t>commit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endParaRPr kumimoji="1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endParaRPr kumimoji="1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endParaRPr kumimoji="1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endParaRPr kumimoji="1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endParaRPr kumimoji="1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endParaRPr kumimoji="1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endParaRPr kumimoji="1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endParaRPr kumimoji="1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endParaRPr kumimoji="1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endParaRPr kumimoji="1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endParaRPr kumimoji="1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r>
                        <a:rPr kumimoji="1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</a:rPr>
                        <a:t>lock-S(A)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r>
                        <a:rPr kumimoji="1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</a:rPr>
                        <a:t>read(A)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r>
                        <a:rPr kumimoji="1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</a:rPr>
                        <a:t>commit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47890" name="Text Box 50"/>
          <p:cNvSpPr txBox="1">
            <a:spLocks noChangeArrowheads="1"/>
          </p:cNvSpPr>
          <p:nvPr/>
        </p:nvSpPr>
        <p:spPr bwMode="auto">
          <a:xfrm>
            <a:off x="1081088" y="6219825"/>
            <a:ext cx="64087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/>
              <a:t>Works. </a:t>
            </a:r>
            <a:r>
              <a:rPr lang="en-US" i="1" dirty="0">
                <a:solidFill>
                  <a:srgbClr val="C00000"/>
                </a:solidFill>
              </a:rPr>
              <a:t>Guarantees cascade-less and recoverable schedules.</a:t>
            </a:r>
          </a:p>
        </p:txBody>
      </p:sp>
    </p:spTree>
    <p:extLst>
      <p:ext uri="{BB962C8B-B14F-4D97-AF65-F5344CB8AC3E}">
        <p14:creationId xmlns:p14="http://schemas.microsoft.com/office/powerpoint/2010/main" val="173997173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2PL</a:t>
            </a:r>
          </a:p>
        </p:txBody>
      </p:sp>
      <p:sp>
        <p:nvSpPr>
          <p:cNvPr id="68403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557213" y="1051815"/>
            <a:ext cx="7848600" cy="4876800"/>
          </a:xfrm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Strict 2PL</a:t>
            </a:r>
            <a:r>
              <a:rPr lang="en-US" dirty="0"/>
              <a:t>: Release </a:t>
            </a:r>
            <a:r>
              <a:rPr lang="en-US" i="1" dirty="0"/>
              <a:t>exclusive</a:t>
            </a:r>
            <a:r>
              <a:rPr lang="en-US" dirty="0"/>
              <a:t> locks only at the very end, just before commit or abort</a:t>
            </a:r>
          </a:p>
          <a:p>
            <a:pPr lvl="1"/>
            <a:r>
              <a:rPr lang="en-US" dirty="0"/>
              <a:t>Read locks are ignored</a:t>
            </a:r>
          </a:p>
          <a:p>
            <a:pPr lvl="1"/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Rigorous 2PL</a:t>
            </a:r>
            <a:r>
              <a:rPr lang="en-US" dirty="0"/>
              <a:t>: Release both </a:t>
            </a:r>
            <a:r>
              <a:rPr lang="en-US" i="1" dirty="0"/>
              <a:t>exclusive and read </a:t>
            </a:r>
            <a:r>
              <a:rPr lang="en-US" dirty="0"/>
              <a:t>locks only at the very end</a:t>
            </a:r>
          </a:p>
          <a:p>
            <a:pPr lvl="1"/>
            <a:r>
              <a:rPr lang="en-US" sz="2400" dirty="0"/>
              <a:t>Makes </a:t>
            </a:r>
            <a:r>
              <a:rPr lang="en-US" sz="2400" dirty="0" err="1"/>
              <a:t>serializability</a:t>
            </a:r>
            <a:r>
              <a:rPr lang="en-US" sz="2400" dirty="0"/>
              <a:t> order === the commit order</a:t>
            </a:r>
          </a:p>
          <a:p>
            <a:pPr lvl="1"/>
            <a:r>
              <a:rPr lang="en-US" sz="2400" dirty="0"/>
              <a:t>More intuitive behavior for the users</a:t>
            </a:r>
          </a:p>
          <a:p>
            <a:pPr lvl="2"/>
            <a:r>
              <a:rPr lang="en-US" sz="2000" dirty="0"/>
              <a:t>No difference for the system</a:t>
            </a:r>
          </a:p>
        </p:txBody>
      </p:sp>
    </p:spTree>
    <p:extLst>
      <p:ext uri="{BB962C8B-B14F-4D97-AF65-F5344CB8AC3E}">
        <p14:creationId xmlns:p14="http://schemas.microsoft.com/office/powerpoint/2010/main" val="22546741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Strict 2PL</a:t>
            </a:r>
          </a:p>
        </p:txBody>
      </p:sp>
      <p:sp>
        <p:nvSpPr>
          <p:cNvPr id="68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57213" y="795338"/>
            <a:ext cx="7848600" cy="4876800"/>
          </a:xfrm>
        </p:spPr>
        <p:txBody>
          <a:bodyPr/>
          <a:lstStyle/>
          <a:p>
            <a:r>
              <a:rPr lang="en-US"/>
              <a:t>Lock conversion:</a:t>
            </a:r>
          </a:p>
          <a:p>
            <a:pPr lvl="1"/>
            <a:r>
              <a:rPr lang="en-US"/>
              <a:t>Transaction might not be sure what it needs a write lock on</a:t>
            </a:r>
          </a:p>
          <a:p>
            <a:pPr lvl="1"/>
            <a:endParaRPr lang="en-US"/>
          </a:p>
          <a:p>
            <a:pPr lvl="1"/>
            <a:r>
              <a:rPr lang="en-US"/>
              <a:t>Start with a S lock </a:t>
            </a:r>
          </a:p>
          <a:p>
            <a:pPr lvl="1"/>
            <a:endParaRPr lang="en-US"/>
          </a:p>
          <a:p>
            <a:pPr lvl="1"/>
            <a:r>
              <a:rPr lang="en-US" i="1"/>
              <a:t>Upgrade </a:t>
            </a:r>
            <a:r>
              <a:rPr lang="en-US"/>
              <a:t>to an X lock later if needed</a:t>
            </a:r>
          </a:p>
          <a:p>
            <a:pPr lvl="1"/>
            <a:endParaRPr lang="en-US"/>
          </a:p>
          <a:p>
            <a:pPr lvl="1"/>
            <a:r>
              <a:rPr lang="en-US"/>
              <a:t>Doesn’t change any of the other properties of the protocol</a:t>
            </a:r>
            <a:endParaRPr lang="en-US" i="1"/>
          </a:p>
        </p:txBody>
      </p:sp>
    </p:spTree>
    <p:extLst>
      <p:ext uri="{BB962C8B-B14F-4D97-AF65-F5344CB8AC3E}">
        <p14:creationId xmlns:p14="http://schemas.microsoft.com/office/powerpoint/2010/main" val="14486354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Implementation of Locking</a:t>
            </a:r>
          </a:p>
        </p:txBody>
      </p:sp>
      <p:sp>
        <p:nvSpPr>
          <p:cNvPr id="68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 separate process, or a separate module</a:t>
            </a:r>
          </a:p>
          <a:p>
            <a:endParaRPr lang="en-US"/>
          </a:p>
          <a:p>
            <a:r>
              <a:rPr lang="en-US"/>
              <a:t>Uses a </a:t>
            </a:r>
            <a:r>
              <a:rPr lang="en-US" i="1"/>
              <a:t>lock table </a:t>
            </a:r>
            <a:r>
              <a:rPr lang="en-US"/>
              <a:t>to keep track of currently assigned locks and the requests for locks	</a:t>
            </a:r>
          </a:p>
          <a:p>
            <a:pPr lvl="1"/>
            <a:r>
              <a:rPr lang="en-US"/>
              <a:t>Read up in the book</a:t>
            </a:r>
          </a:p>
        </p:txBody>
      </p:sp>
    </p:spTree>
    <p:extLst>
      <p:ext uri="{BB962C8B-B14F-4D97-AF65-F5344CB8AC3E}">
        <p14:creationId xmlns:p14="http://schemas.microsoft.com/office/powerpoint/2010/main" val="13619106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Transaction States</a:t>
            </a:r>
          </a:p>
        </p:txBody>
      </p:sp>
      <p:sp>
        <p:nvSpPr>
          <p:cNvPr id="64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4612" y="931195"/>
            <a:ext cx="8229600" cy="4033982"/>
          </a:xfrm>
        </p:spPr>
        <p:txBody>
          <a:bodyPr/>
          <a:lstStyle/>
          <a:p>
            <a:pPr lvl="1"/>
            <a:r>
              <a:rPr lang="en-US" sz="2400" dirty="0"/>
              <a:t>active – initial state, while executing</a:t>
            </a:r>
          </a:p>
          <a:p>
            <a:pPr lvl="1"/>
            <a:r>
              <a:rPr lang="en-US" sz="2400" dirty="0"/>
              <a:t>partially committed – after final statement</a:t>
            </a:r>
          </a:p>
          <a:p>
            <a:pPr lvl="1"/>
            <a:r>
              <a:rPr lang="en-US" sz="2400" dirty="0"/>
              <a:t>failed – after discover that can not proceed</a:t>
            </a:r>
          </a:p>
          <a:p>
            <a:pPr lvl="1"/>
            <a:r>
              <a:rPr lang="en-US" sz="2400" dirty="0"/>
              <a:t>aborted – after rolled back and DB restored</a:t>
            </a:r>
          </a:p>
          <a:p>
            <a:pPr lvl="1"/>
            <a:r>
              <a:rPr lang="en-US" sz="2400" dirty="0"/>
              <a:t>committed – after successful completion</a:t>
            </a: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/>
          <a:srcRect l="9917" t="551" r="10124" b="551"/>
          <a:stretch>
            <a:fillRect/>
          </a:stretch>
        </p:blipFill>
        <p:spPr bwMode="auto">
          <a:xfrm>
            <a:off x="2230939" y="3197595"/>
            <a:ext cx="3608434" cy="3347726"/>
          </a:xfrm>
          <a:prstGeom prst="rect">
            <a:avLst/>
          </a:prstGeom>
          <a:noFill/>
          <a:ln w="38100" cmpd="dbl">
            <a:solidFill>
              <a:schemeClr val="tx2"/>
            </a:solidFill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71885619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Recap so far…</a:t>
            </a:r>
          </a:p>
        </p:txBody>
      </p:sp>
      <p:sp>
        <p:nvSpPr>
          <p:cNvPr id="68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57213" y="795338"/>
            <a:ext cx="7848600" cy="4876800"/>
          </a:xfrm>
        </p:spPr>
        <p:txBody>
          <a:bodyPr/>
          <a:lstStyle/>
          <a:p>
            <a:r>
              <a:rPr lang="en-US" sz="2400" dirty="0"/>
              <a:t>Concurrency Control Scheme</a:t>
            </a:r>
          </a:p>
          <a:p>
            <a:pPr lvl="1"/>
            <a:r>
              <a:rPr lang="en-US" sz="2000" dirty="0"/>
              <a:t>A way to guarantee </a:t>
            </a:r>
            <a:r>
              <a:rPr lang="en-US" sz="2000" dirty="0" err="1"/>
              <a:t>serializability</a:t>
            </a:r>
            <a:r>
              <a:rPr lang="en-US" sz="2000" dirty="0"/>
              <a:t>, recoverability </a:t>
            </a:r>
            <a:r>
              <a:rPr lang="en-US" sz="2000" dirty="0" err="1"/>
              <a:t>etc</a:t>
            </a:r>
            <a:endParaRPr lang="en-US" sz="2000" dirty="0"/>
          </a:p>
          <a:p>
            <a:pPr lvl="1"/>
            <a:endParaRPr lang="en-US" sz="2000" dirty="0"/>
          </a:p>
          <a:p>
            <a:r>
              <a:rPr lang="en-US" sz="2400" dirty="0"/>
              <a:t>Lock-based protocols</a:t>
            </a:r>
          </a:p>
          <a:p>
            <a:pPr lvl="1"/>
            <a:r>
              <a:rPr lang="en-US" sz="2000" dirty="0"/>
              <a:t>Use </a:t>
            </a:r>
            <a:r>
              <a:rPr lang="en-US" sz="2000" i="1" dirty="0"/>
              <a:t>locks </a:t>
            </a:r>
            <a:r>
              <a:rPr lang="en-US" sz="2000" dirty="0"/>
              <a:t>to prevent multiple transactions accessing the same data items</a:t>
            </a:r>
          </a:p>
          <a:p>
            <a:pPr lvl="1"/>
            <a:endParaRPr lang="en-US" sz="2000" dirty="0"/>
          </a:p>
          <a:p>
            <a:r>
              <a:rPr lang="en-US" sz="2400" dirty="0"/>
              <a:t>2 Phase Locking</a:t>
            </a:r>
          </a:p>
          <a:p>
            <a:pPr lvl="1"/>
            <a:r>
              <a:rPr lang="en-US" sz="2000" dirty="0"/>
              <a:t>Locks acquired during </a:t>
            </a:r>
            <a:r>
              <a:rPr lang="en-US" sz="2000" i="1" dirty="0"/>
              <a:t>growing phase, </a:t>
            </a:r>
            <a:r>
              <a:rPr lang="en-US" sz="2000" dirty="0"/>
              <a:t>released during </a:t>
            </a:r>
            <a:r>
              <a:rPr lang="en-US" sz="2000" i="1" dirty="0"/>
              <a:t>shrinking phase</a:t>
            </a:r>
          </a:p>
          <a:p>
            <a:endParaRPr lang="en-US" sz="2400" dirty="0"/>
          </a:p>
          <a:p>
            <a:r>
              <a:rPr lang="en-US" sz="2400" dirty="0"/>
              <a:t>Strict 2PL, Rigorous 2PL</a:t>
            </a:r>
          </a:p>
        </p:txBody>
      </p:sp>
    </p:spTree>
    <p:extLst>
      <p:ext uri="{BB962C8B-B14F-4D97-AF65-F5344CB8AC3E}">
        <p14:creationId xmlns:p14="http://schemas.microsoft.com/office/powerpoint/2010/main" val="157173871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More Locking Issues: Deadlocks</a:t>
            </a:r>
          </a:p>
        </p:txBody>
      </p:sp>
      <p:sp>
        <p:nvSpPr>
          <p:cNvPr id="550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/>
              <a:t>No xction proceeds:</a:t>
            </a:r>
          </a:p>
          <a:p>
            <a:pPr>
              <a:buFont typeface="Monotype Sorts" charset="2"/>
              <a:buNone/>
            </a:pPr>
            <a:r>
              <a:rPr lang="en-US" sz="2000"/>
              <a:t>Deadlock</a:t>
            </a:r>
          </a:p>
          <a:p>
            <a:pPr>
              <a:buFont typeface="Monotype Sorts" charset="2"/>
              <a:buNone/>
            </a:pPr>
            <a:r>
              <a:rPr lang="en-US" sz="2000"/>
              <a:t>	- T1 waits for T2 to unlock A</a:t>
            </a:r>
          </a:p>
          <a:p>
            <a:pPr>
              <a:buFont typeface="Monotype Sorts" charset="2"/>
              <a:buNone/>
            </a:pPr>
            <a:r>
              <a:rPr lang="en-US" sz="2000"/>
              <a:t>	- T2 waits for T1 to unlock B</a:t>
            </a:r>
          </a:p>
        </p:txBody>
      </p:sp>
      <p:graphicFrame>
        <p:nvGraphicFramePr>
          <p:cNvPr id="550935" name="Group 23"/>
          <p:cNvGraphicFramePr>
            <a:graphicFrameLocks noGrp="1"/>
          </p:cNvGraphicFramePr>
          <p:nvPr/>
        </p:nvGraphicFramePr>
        <p:xfrm>
          <a:off x="4905375" y="1308100"/>
          <a:ext cx="3481388" cy="3524822"/>
        </p:xfrm>
        <a:graphic>
          <a:graphicData uri="http://schemas.openxmlformats.org/drawingml/2006/table">
            <a:tbl>
              <a:tblPr/>
              <a:tblGrid>
                <a:gridCol w="17414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399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667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r>
                        <a:rPr kumimoji="1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</a:rPr>
                        <a:t>T1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r>
                        <a:rPr kumimoji="1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</a:rPr>
                        <a:t>T2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302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r>
                        <a:rPr kumimoji="1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</a:rPr>
                        <a:t>lock-X(B)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r>
                        <a:rPr kumimoji="1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</a:rPr>
                        <a:t>read(B)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r>
                        <a:rPr kumimoji="1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</a:rPr>
                        <a:t>B </a:t>
                      </a:r>
                      <a:r>
                        <a:rPr kumimoji="1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sym typeface="Wingdings" charset="2"/>
                        </a:rPr>
                        <a:t> B-50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r>
                        <a:rPr kumimoji="1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sym typeface="Wingdings" charset="2"/>
                        </a:rPr>
                        <a:t>write(B)</a:t>
                      </a:r>
                      <a:r>
                        <a:rPr kumimoji="1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</a:rPr>
                        <a:t>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endParaRPr kumimoji="1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endParaRPr kumimoji="1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endParaRPr kumimoji="1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r>
                        <a:rPr kumimoji="1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</a:rPr>
                        <a:t>lock-X(A)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endParaRPr kumimoji="1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endParaRPr kumimoji="1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endParaRPr kumimoji="1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endParaRPr kumimoji="1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r>
                        <a:rPr kumimoji="1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</a:rPr>
                        <a:t>lock-S(A)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r>
                        <a:rPr kumimoji="1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</a:rPr>
                        <a:t>read(A)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r>
                        <a:rPr kumimoji="1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</a:rPr>
                        <a:t>lock-S(B)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endParaRPr kumimoji="1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50936" name="Text Box 24"/>
          <p:cNvSpPr txBox="1">
            <a:spLocks noChangeArrowheads="1"/>
          </p:cNvSpPr>
          <p:nvPr/>
        </p:nvSpPr>
        <p:spPr bwMode="auto">
          <a:xfrm>
            <a:off x="374063" y="5403688"/>
            <a:ext cx="432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/>
              <a:t>Rolling back transactions can be costly...</a:t>
            </a:r>
          </a:p>
        </p:txBody>
      </p:sp>
    </p:spTree>
    <p:extLst>
      <p:ext uri="{BB962C8B-B14F-4D97-AF65-F5344CB8AC3E}">
        <p14:creationId xmlns:p14="http://schemas.microsoft.com/office/powerpoint/2010/main" val="1818933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0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0936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7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Deadlocks</a:t>
            </a:r>
          </a:p>
        </p:txBody>
      </p:sp>
      <p:sp>
        <p:nvSpPr>
          <p:cNvPr id="557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7200" y="1333829"/>
            <a:ext cx="8229600" cy="4033982"/>
          </a:xfrm>
        </p:spPr>
        <p:txBody>
          <a:bodyPr/>
          <a:lstStyle/>
          <a:p>
            <a:r>
              <a:rPr lang="en-US" sz="2400" dirty="0"/>
              <a:t>2PL does not prevent deadlock</a:t>
            </a:r>
          </a:p>
          <a:p>
            <a:pPr lvl="1"/>
            <a:r>
              <a:rPr lang="en-US" sz="2000" dirty="0"/>
              <a:t>Strict doesn’t either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graphicFrame>
        <p:nvGraphicFramePr>
          <p:cNvPr id="557060" name="Group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5522193"/>
              </p:ext>
            </p:extLst>
          </p:nvPr>
        </p:nvGraphicFramePr>
        <p:xfrm>
          <a:off x="4905375" y="1308100"/>
          <a:ext cx="3481388" cy="3524822"/>
        </p:xfrm>
        <a:graphic>
          <a:graphicData uri="http://schemas.openxmlformats.org/drawingml/2006/table">
            <a:tbl>
              <a:tblPr/>
              <a:tblGrid>
                <a:gridCol w="17414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399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667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r>
                        <a:rPr kumimoji="1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</a:rPr>
                        <a:t>T1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r>
                        <a:rPr kumimoji="1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</a:rPr>
                        <a:t>T2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302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r>
                        <a:rPr kumimoji="1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charset="0"/>
                        </a:rPr>
                        <a:t>lock-X(B)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r>
                        <a:rPr kumimoji="1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</a:rPr>
                        <a:t>read(B)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r>
                        <a:rPr kumimoji="1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</a:rPr>
                        <a:t>B </a:t>
                      </a:r>
                      <a:r>
                        <a:rPr kumimoji="1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sym typeface="Wingdings" charset="2"/>
                        </a:rPr>
                        <a:t> B-50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r>
                        <a:rPr kumimoji="1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charset="0"/>
                          <a:sym typeface="Wingdings" charset="2"/>
                        </a:rPr>
                        <a:t>write(B)</a:t>
                      </a:r>
                      <a:r>
                        <a:rPr kumimoji="1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charset="0"/>
                        </a:rPr>
                        <a:t>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endParaRPr kumimoji="1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endParaRPr kumimoji="1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endParaRPr kumimoji="1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r>
                        <a:rPr kumimoji="1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charset="0"/>
                        </a:rPr>
                        <a:t>lock-X(A)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endParaRPr kumimoji="1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endParaRPr kumimoji="1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endParaRPr kumimoji="1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endParaRPr kumimoji="1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r>
                        <a:rPr kumimoji="1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charset="0"/>
                        </a:rPr>
                        <a:t>lock-S(A)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r>
                        <a:rPr kumimoji="1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</a:rPr>
                        <a:t>read(A)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r>
                        <a:rPr kumimoji="1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charset="0"/>
                        </a:rPr>
                        <a:t>lock-S(B)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endParaRPr kumimoji="1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Text Box 24"/>
          <p:cNvSpPr txBox="1">
            <a:spLocks noChangeArrowheads="1"/>
          </p:cNvSpPr>
          <p:nvPr/>
        </p:nvSpPr>
        <p:spPr bwMode="auto">
          <a:xfrm>
            <a:off x="374063" y="5403688"/>
            <a:ext cx="432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/>
              <a:t>Rolling back transactions can be costly...</a:t>
            </a:r>
          </a:p>
        </p:txBody>
      </p:sp>
    </p:spTree>
    <p:extLst>
      <p:ext uri="{BB962C8B-B14F-4D97-AF65-F5344CB8AC3E}">
        <p14:creationId xmlns:p14="http://schemas.microsoft.com/office/powerpoint/2010/main" val="143113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7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7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7059" grpId="0" build="p"/>
      <p:bldP spid="5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386152" y="-46501"/>
            <a:ext cx="7543800" cy="847580"/>
          </a:xfrm>
        </p:spPr>
        <p:txBody>
          <a:bodyPr/>
          <a:lstStyle/>
          <a:p>
            <a:r>
              <a:rPr lang="en-US" dirty="0"/>
              <a:t>Preventing deadlocks</a:t>
            </a:r>
          </a:p>
        </p:txBody>
      </p:sp>
      <p:sp>
        <p:nvSpPr>
          <p:cNvPr id="698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452" y="945686"/>
            <a:ext cx="8255000" cy="5743575"/>
          </a:xfrm>
        </p:spPr>
        <p:txBody>
          <a:bodyPr/>
          <a:lstStyle/>
          <a:p>
            <a:r>
              <a:rPr lang="en-US" sz="2800" dirty="0"/>
              <a:t>Acquire locks only in a well-known order 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Might not know locks in advance</a:t>
            </a:r>
          </a:p>
        </p:txBody>
      </p:sp>
      <p:graphicFrame>
        <p:nvGraphicFramePr>
          <p:cNvPr id="21" name="Group 4"/>
          <p:cNvGraphicFramePr>
            <a:graphicFrameLocks noGrp="1"/>
          </p:cNvGraphicFramePr>
          <p:nvPr/>
        </p:nvGraphicFramePr>
        <p:xfrm>
          <a:off x="685800" y="2396841"/>
          <a:ext cx="3481388" cy="3524822"/>
        </p:xfrm>
        <a:graphic>
          <a:graphicData uri="http://schemas.openxmlformats.org/drawingml/2006/table">
            <a:tbl>
              <a:tblPr/>
              <a:tblGrid>
                <a:gridCol w="17414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399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667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r>
                        <a:rPr kumimoji="1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</a:rPr>
                        <a:t>T1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r>
                        <a:rPr kumimoji="1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</a:rPr>
                        <a:t>T2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302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r>
                        <a:rPr kumimoji="1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</a:rPr>
                        <a:t>lock-X(B)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r>
                        <a:rPr kumimoji="1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Helvetica" charset="0"/>
                        </a:rPr>
                        <a:t>read(B)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r>
                        <a:rPr kumimoji="1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Helvetica" charset="0"/>
                        </a:rPr>
                        <a:t>B </a:t>
                      </a:r>
                      <a:r>
                        <a:rPr kumimoji="1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Helvetica" charset="0"/>
                          <a:sym typeface="Wingdings" charset="2"/>
                        </a:rPr>
                        <a:t> B-50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r>
                        <a:rPr kumimoji="1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sym typeface="Wingdings" charset="2"/>
                        </a:rPr>
                        <a:t>write(B)</a:t>
                      </a:r>
                      <a:r>
                        <a:rPr kumimoji="1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</a:rPr>
                        <a:t>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endParaRPr kumimoji="1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endParaRPr kumimoji="1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endParaRPr kumimoji="1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r>
                        <a:rPr kumimoji="1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</a:rPr>
                        <a:t>lock-X(A)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endParaRPr kumimoji="1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endParaRPr kumimoji="1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endParaRPr kumimoji="1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endParaRPr kumimoji="1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r>
                        <a:rPr kumimoji="1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</a:rPr>
                        <a:t>lock-S(A)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r>
                        <a:rPr kumimoji="1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Helvetica" charset="0"/>
                        </a:rPr>
                        <a:t>read(A)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r>
                        <a:rPr kumimoji="1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</a:rPr>
                        <a:t>lock-S(B)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endParaRPr kumimoji="1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2" name="Group 4"/>
          <p:cNvGraphicFramePr>
            <a:graphicFrameLocks noGrp="1"/>
          </p:cNvGraphicFramePr>
          <p:nvPr/>
        </p:nvGraphicFramePr>
        <p:xfrm>
          <a:off x="4976701" y="2398271"/>
          <a:ext cx="3481388" cy="3524822"/>
        </p:xfrm>
        <a:graphic>
          <a:graphicData uri="http://schemas.openxmlformats.org/drawingml/2006/table">
            <a:tbl>
              <a:tblPr/>
              <a:tblGrid>
                <a:gridCol w="17414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399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667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r>
                        <a:rPr kumimoji="1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</a:rPr>
                        <a:t>T1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r>
                        <a:rPr kumimoji="1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</a:rPr>
                        <a:t>T2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302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  <a:defRPr/>
                      </a:pPr>
                      <a:r>
                        <a:rPr kumimoji="1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</a:rPr>
                        <a:t>lock-X(A)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r>
                        <a:rPr kumimoji="1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</a:rPr>
                        <a:t>lock-X(B)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r>
                        <a:rPr kumimoji="1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Helvetica" charset="0"/>
                        </a:rPr>
                        <a:t>read(B)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r>
                        <a:rPr kumimoji="1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Helvetica" charset="0"/>
                        </a:rPr>
                        <a:t>B </a:t>
                      </a:r>
                      <a:r>
                        <a:rPr kumimoji="1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Helvetica" charset="0"/>
                          <a:sym typeface="Wingdings" charset="2"/>
                        </a:rPr>
                        <a:t> B-50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r>
                        <a:rPr kumimoji="1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sym typeface="Wingdings" charset="2"/>
                        </a:rPr>
                        <a:t>write(B)</a:t>
                      </a:r>
                      <a:r>
                        <a:rPr kumimoji="1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</a:rPr>
                        <a:t>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endParaRPr kumimoji="1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endParaRPr kumimoji="1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endParaRPr kumimoji="1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endParaRPr kumimoji="1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endParaRPr kumimoji="1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endParaRPr kumimoji="1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endParaRPr kumimoji="1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endParaRPr kumimoji="1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r>
                        <a:rPr kumimoji="1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</a:rPr>
                        <a:t>lock-S(A)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r>
                        <a:rPr kumimoji="1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Helvetica" charset="0"/>
                        </a:rPr>
                        <a:t>read(A)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r>
                        <a:rPr kumimoji="1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</a:rPr>
                        <a:t>lock-S(B)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2128161" y="1971463"/>
            <a:ext cx="5698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bad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299565" y="1981774"/>
            <a:ext cx="6981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good</a:t>
            </a:r>
          </a:p>
        </p:txBody>
      </p:sp>
    </p:spTree>
    <p:extLst>
      <p:ext uri="{BB962C8B-B14F-4D97-AF65-F5344CB8AC3E}">
        <p14:creationId xmlns:p14="http://schemas.microsoft.com/office/powerpoint/2010/main" val="1543696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837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8371" grpId="0" build="p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3357"/>
            <a:ext cx="7543800" cy="847580"/>
          </a:xfrm>
        </p:spPr>
        <p:txBody>
          <a:bodyPr/>
          <a:lstStyle/>
          <a:p>
            <a:r>
              <a:rPr lang="en-US" dirty="0"/>
              <a:t>Detecting existing deadlocks</a:t>
            </a:r>
          </a:p>
        </p:txBody>
      </p:sp>
      <p:sp>
        <p:nvSpPr>
          <p:cNvPr id="698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1500" y="1105544"/>
            <a:ext cx="8255000" cy="5743575"/>
          </a:xfrm>
        </p:spPr>
        <p:txBody>
          <a:bodyPr/>
          <a:lstStyle/>
          <a:p>
            <a:r>
              <a:rPr lang="en-US" sz="2400" dirty="0"/>
              <a:t>Timeouts (local information)</a:t>
            </a:r>
          </a:p>
          <a:p>
            <a:r>
              <a:rPr lang="en-US" sz="2400" i="1" dirty="0"/>
              <a:t>waits-for graph </a:t>
            </a:r>
            <a:r>
              <a:rPr lang="en-US" sz="2400" dirty="0"/>
              <a:t>(global information):</a:t>
            </a:r>
          </a:p>
          <a:p>
            <a:pPr lvl="1"/>
            <a:r>
              <a:rPr lang="en-US" dirty="0"/>
              <a:t>edge T</a:t>
            </a:r>
            <a:r>
              <a:rPr lang="en-US" baseline="-25000" dirty="0"/>
              <a:t>i</a:t>
            </a:r>
            <a:r>
              <a:rPr lang="en-US" dirty="0"/>
              <a:t> </a:t>
            </a:r>
            <a:r>
              <a:rPr lang="en-US" dirty="0">
                <a:sym typeface="Wingdings"/>
              </a:rPr>
              <a:t></a:t>
            </a:r>
            <a:r>
              <a:rPr lang="en-US" dirty="0"/>
              <a:t> </a:t>
            </a:r>
            <a:r>
              <a:rPr lang="en-US" dirty="0" err="1"/>
              <a:t>T</a:t>
            </a:r>
            <a:r>
              <a:rPr lang="en-US" baseline="-25000" dirty="0" err="1"/>
              <a:t>j</a:t>
            </a:r>
            <a:r>
              <a:rPr lang="en-US" dirty="0"/>
              <a:t> when T</a:t>
            </a:r>
            <a:r>
              <a:rPr lang="en-US" baseline="-25000" dirty="0"/>
              <a:t>i</a:t>
            </a:r>
            <a:r>
              <a:rPr lang="en-US" dirty="0"/>
              <a:t> waiting for </a:t>
            </a:r>
            <a:r>
              <a:rPr lang="en-US" dirty="0" err="1"/>
              <a:t>T</a:t>
            </a:r>
            <a:r>
              <a:rPr lang="en-US" baseline="-25000" dirty="0" err="1"/>
              <a:t>j</a:t>
            </a:r>
            <a:endParaRPr lang="en-US" baseline="-25000" dirty="0"/>
          </a:p>
          <a:p>
            <a:pPr lvl="2"/>
            <a:endParaRPr lang="en-US" sz="2000" dirty="0"/>
          </a:p>
        </p:txBody>
      </p:sp>
      <p:graphicFrame>
        <p:nvGraphicFramePr>
          <p:cNvPr id="4" name="Group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987878"/>
              </p:ext>
            </p:extLst>
          </p:nvPr>
        </p:nvGraphicFramePr>
        <p:xfrm>
          <a:off x="880595" y="3456523"/>
          <a:ext cx="2890837" cy="2438337"/>
        </p:xfrm>
        <a:graphic>
          <a:graphicData uri="http://schemas.openxmlformats.org/drawingml/2006/table">
            <a:tbl>
              <a:tblPr/>
              <a:tblGrid>
                <a:gridCol w="7239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23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207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239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2071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r>
                        <a:rPr kumimoji="1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</a:rPr>
                        <a:t>T1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r>
                        <a:rPr kumimoji="1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</a:rPr>
                        <a:t>T2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r>
                        <a:rPr kumimoji="1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</a:rPr>
                        <a:t>T3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r>
                        <a:rPr kumimoji="1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</a:rPr>
                        <a:t>T4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747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endParaRPr kumimoji="1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endParaRPr kumimoji="1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endParaRPr kumimoji="1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r>
                        <a:rPr kumimoji="1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</a:rPr>
                        <a:t>S(V)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endParaRPr kumimoji="1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r>
                        <a:rPr kumimoji="1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</a:rPr>
                        <a:t>X(V)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endParaRPr kumimoji="1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endParaRPr kumimoji="1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r>
                        <a:rPr kumimoji="1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</a:rPr>
                        <a:t>S(W)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r>
                        <a:rPr kumimoji="1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</a:rPr>
                        <a:t>X(Z)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endParaRPr kumimoji="1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endParaRPr kumimoji="1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endParaRPr kumimoji="1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endParaRPr kumimoji="1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r>
                        <a:rPr kumimoji="1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</a:rPr>
                        <a:t>S(V)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endParaRPr kumimoji="1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endParaRPr kumimoji="1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Monotype Sorts" charset="2"/>
                        <a:buNone/>
                        <a:tabLst/>
                      </a:pPr>
                      <a:r>
                        <a:rPr kumimoji="1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</a:rPr>
                        <a:t>X(W)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Text Box 32"/>
          <p:cNvSpPr txBox="1">
            <a:spLocks noChangeArrowheads="1"/>
          </p:cNvSpPr>
          <p:nvPr/>
        </p:nvSpPr>
        <p:spPr bwMode="auto">
          <a:xfrm>
            <a:off x="4493569" y="6021139"/>
            <a:ext cx="3600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Suppose T4 requests lock-S(Z)....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4646858" y="3455739"/>
            <a:ext cx="1644650" cy="1050925"/>
            <a:chOff x="5197475" y="2336800"/>
            <a:chExt cx="1644650" cy="1050925"/>
          </a:xfrm>
        </p:grpSpPr>
        <p:sp>
          <p:nvSpPr>
            <p:cNvPr id="7" name="Oval 21"/>
            <p:cNvSpPr>
              <a:spLocks noChangeArrowheads="1"/>
            </p:cNvSpPr>
            <p:nvPr/>
          </p:nvSpPr>
          <p:spPr bwMode="auto">
            <a:xfrm>
              <a:off x="5230813" y="3028950"/>
              <a:ext cx="369887" cy="358775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Oval 23"/>
            <p:cNvSpPr>
              <a:spLocks noChangeArrowheads="1"/>
            </p:cNvSpPr>
            <p:nvPr/>
          </p:nvSpPr>
          <p:spPr bwMode="auto">
            <a:xfrm>
              <a:off x="6424613" y="2347913"/>
              <a:ext cx="369887" cy="358775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Text Box 22"/>
            <p:cNvSpPr txBox="1">
              <a:spLocks noChangeArrowheads="1"/>
            </p:cNvSpPr>
            <p:nvPr/>
          </p:nvSpPr>
          <p:spPr bwMode="auto">
            <a:xfrm>
              <a:off x="5197475" y="3017838"/>
              <a:ext cx="450850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dirty="0"/>
                <a:t>T1</a:t>
              </a:r>
            </a:p>
          </p:txBody>
        </p:sp>
        <p:sp>
          <p:nvSpPr>
            <p:cNvPr id="10" name="Text Box 24"/>
            <p:cNvSpPr txBox="1">
              <a:spLocks noChangeArrowheads="1"/>
            </p:cNvSpPr>
            <p:nvPr/>
          </p:nvSpPr>
          <p:spPr bwMode="auto">
            <a:xfrm>
              <a:off x="6391275" y="2336800"/>
              <a:ext cx="45085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dirty="0"/>
                <a:t>T2</a:t>
              </a:r>
            </a:p>
          </p:txBody>
        </p:sp>
        <p:sp>
          <p:nvSpPr>
            <p:cNvPr id="11" name="Line 29"/>
            <p:cNvSpPr>
              <a:spLocks noChangeShapeType="1"/>
            </p:cNvSpPr>
            <p:nvPr/>
          </p:nvSpPr>
          <p:spPr bwMode="auto">
            <a:xfrm flipV="1">
              <a:off x="5497513" y="2576513"/>
              <a:ext cx="936625" cy="4635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5783508" y="3858964"/>
            <a:ext cx="450850" cy="1298575"/>
            <a:chOff x="6334125" y="2740025"/>
            <a:chExt cx="450850" cy="1298575"/>
          </a:xfrm>
        </p:grpSpPr>
        <p:sp>
          <p:nvSpPr>
            <p:cNvPr id="13" name="Oval 27"/>
            <p:cNvSpPr>
              <a:spLocks noChangeArrowheads="1"/>
            </p:cNvSpPr>
            <p:nvPr/>
          </p:nvSpPr>
          <p:spPr bwMode="auto">
            <a:xfrm>
              <a:off x="6367463" y="3679825"/>
              <a:ext cx="369887" cy="358775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Text Box 28"/>
            <p:cNvSpPr txBox="1">
              <a:spLocks noChangeArrowheads="1"/>
            </p:cNvSpPr>
            <p:nvPr/>
          </p:nvSpPr>
          <p:spPr bwMode="auto">
            <a:xfrm>
              <a:off x="6334125" y="3668713"/>
              <a:ext cx="450850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dirty="0"/>
                <a:t>T3</a:t>
              </a:r>
            </a:p>
          </p:txBody>
        </p:sp>
        <p:sp>
          <p:nvSpPr>
            <p:cNvPr id="15" name="Line 30"/>
            <p:cNvSpPr>
              <a:spLocks noChangeShapeType="1"/>
            </p:cNvSpPr>
            <p:nvPr/>
          </p:nvSpPr>
          <p:spPr bwMode="auto">
            <a:xfrm flipV="1">
              <a:off x="6562725" y="2740025"/>
              <a:ext cx="34925" cy="92551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6254996" y="3706564"/>
            <a:ext cx="1541462" cy="477838"/>
            <a:chOff x="6805613" y="2587625"/>
            <a:chExt cx="1541462" cy="477838"/>
          </a:xfrm>
        </p:grpSpPr>
        <p:sp>
          <p:nvSpPr>
            <p:cNvPr id="17" name="Oval 25"/>
            <p:cNvSpPr>
              <a:spLocks noChangeArrowheads="1"/>
            </p:cNvSpPr>
            <p:nvPr/>
          </p:nvSpPr>
          <p:spPr bwMode="auto">
            <a:xfrm>
              <a:off x="7929563" y="2706688"/>
              <a:ext cx="369887" cy="358775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Text Box 26"/>
            <p:cNvSpPr txBox="1">
              <a:spLocks noChangeArrowheads="1"/>
            </p:cNvSpPr>
            <p:nvPr/>
          </p:nvSpPr>
          <p:spPr bwMode="auto">
            <a:xfrm>
              <a:off x="7896225" y="2695575"/>
              <a:ext cx="45085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T4</a:t>
              </a:r>
            </a:p>
          </p:txBody>
        </p:sp>
        <p:sp>
          <p:nvSpPr>
            <p:cNvPr id="19" name="Line 31"/>
            <p:cNvSpPr>
              <a:spLocks noChangeShapeType="1"/>
            </p:cNvSpPr>
            <p:nvPr/>
          </p:nvSpPr>
          <p:spPr bwMode="auto">
            <a:xfrm>
              <a:off x="6805613" y="2587625"/>
              <a:ext cx="1111250" cy="2206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0" name="Line 31"/>
          <p:cNvSpPr>
            <a:spLocks noChangeShapeType="1"/>
          </p:cNvSpPr>
          <p:nvPr/>
        </p:nvSpPr>
        <p:spPr bwMode="auto">
          <a:xfrm flipH="1">
            <a:off x="6223044" y="4161550"/>
            <a:ext cx="1137762" cy="696713"/>
          </a:xfrm>
          <a:prstGeom prst="line">
            <a:avLst/>
          </a:prstGeom>
          <a:noFill/>
          <a:ln w="9525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214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8371" grpId="0" build="p"/>
      <p:bldP spid="5" grpId="0"/>
      <p:bldP spid="20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Dealing with Deadlocks</a:t>
            </a:r>
          </a:p>
        </p:txBody>
      </p:sp>
      <p:sp>
        <p:nvSpPr>
          <p:cNvPr id="697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6478" y="1223818"/>
            <a:ext cx="8887521" cy="4033982"/>
          </a:xfrm>
        </p:spPr>
        <p:txBody>
          <a:bodyPr/>
          <a:lstStyle/>
          <a:p>
            <a:r>
              <a:rPr lang="en-US" sz="2800" dirty="0"/>
              <a:t>Deadlock detected, now what ?</a:t>
            </a:r>
          </a:p>
          <a:p>
            <a:pPr lvl="1"/>
            <a:r>
              <a:rPr lang="en-US" sz="2400" dirty="0"/>
              <a:t>Kill one.</a:t>
            </a:r>
          </a:p>
          <a:p>
            <a:r>
              <a:rPr lang="en-US" sz="2800" dirty="0"/>
              <a:t>Prevention</a:t>
            </a:r>
          </a:p>
          <a:p>
            <a:pPr lvl="1"/>
            <a:r>
              <a:rPr lang="en-US" sz="2400" dirty="0"/>
              <a:t>Use time-stamps; assume T1 is older than T2</a:t>
            </a:r>
          </a:p>
          <a:p>
            <a:pPr lvl="2"/>
            <a:r>
              <a:rPr lang="en-US" sz="1800" i="1" dirty="0"/>
              <a:t>wait-die scheme: </a:t>
            </a:r>
          </a:p>
          <a:p>
            <a:pPr lvl="3"/>
            <a:r>
              <a:rPr lang="en-US" sz="1800" dirty="0"/>
              <a:t>T1 will wait for T2. </a:t>
            </a:r>
          </a:p>
          <a:p>
            <a:pPr lvl="3"/>
            <a:r>
              <a:rPr lang="en-US" sz="1800" dirty="0"/>
              <a:t>T2 will not wait for T1; instead it will abort and restart</a:t>
            </a:r>
          </a:p>
          <a:p>
            <a:pPr lvl="2"/>
            <a:r>
              <a:rPr lang="en-US" sz="1800" i="1" dirty="0"/>
              <a:t>wound-wait scheme: </a:t>
            </a:r>
            <a:r>
              <a:rPr lang="en-US" sz="1800" dirty="0"/>
              <a:t>T1 will </a:t>
            </a:r>
            <a:r>
              <a:rPr lang="en-US" sz="1800" i="1" dirty="0"/>
              <a:t>wound </a:t>
            </a:r>
            <a:r>
              <a:rPr lang="en-US" sz="1800" dirty="0"/>
              <a:t>T2 (force it to abort)</a:t>
            </a:r>
          </a:p>
          <a:p>
            <a:r>
              <a:rPr lang="en-US" sz="2800" dirty="0"/>
              <a:t>Issues</a:t>
            </a:r>
          </a:p>
          <a:p>
            <a:pPr lvl="1"/>
            <a:r>
              <a:rPr lang="en-US" sz="2400" dirty="0"/>
              <a:t>Prefer to prefer transactions with the most work done</a:t>
            </a:r>
          </a:p>
          <a:p>
            <a:pPr lvl="1"/>
            <a:r>
              <a:rPr lang="en-US" sz="2400" dirty="0"/>
              <a:t>Possibility of starvation</a:t>
            </a:r>
          </a:p>
          <a:p>
            <a:pPr lvl="2"/>
            <a:r>
              <a:rPr lang="en-US" sz="2000" dirty="0"/>
              <a:t>If a transaction is aborted too many times, it may be given priority in continuing</a:t>
            </a:r>
          </a:p>
        </p:txBody>
      </p:sp>
    </p:spTree>
    <p:extLst>
      <p:ext uri="{BB962C8B-B14F-4D97-AF65-F5344CB8AC3E}">
        <p14:creationId xmlns:p14="http://schemas.microsoft.com/office/powerpoint/2010/main" val="679204694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ext Box 1"/>
          <p:cNvSpPr txBox="1">
            <a:spLocks noChangeArrowheads="1"/>
          </p:cNvSpPr>
          <p:nvPr/>
        </p:nvSpPr>
        <p:spPr bwMode="auto">
          <a:xfrm>
            <a:off x="0" y="60486"/>
            <a:ext cx="9123840" cy="6797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92807" rIns="0" bIns="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9pPr>
          </a:lstStyle>
          <a:p>
            <a:pPr algn="ctr" hangingPunct="1">
              <a:lnSpc>
                <a:spcPct val="71000"/>
              </a:lnSpc>
              <a:spcBef>
                <a:spcPts val="635"/>
              </a:spcBef>
            </a:pPr>
            <a:r>
              <a:rPr lang="de-DE" sz="4000" dirty="0" err="1">
                <a:solidFill>
                  <a:srgbClr val="FF0000"/>
                </a:solidFill>
              </a:rPr>
              <a:t>Concurrency</a:t>
            </a:r>
            <a:endParaRPr lang="de-DE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193630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57213" y="933013"/>
            <a:ext cx="7862887" cy="5064125"/>
          </a:xfrm>
        </p:spPr>
        <p:txBody>
          <a:bodyPr/>
          <a:lstStyle/>
          <a:p>
            <a:r>
              <a:rPr lang="en-US" sz="2400" dirty="0"/>
              <a:t>Transactions are issued time-stamps</a:t>
            </a:r>
          </a:p>
          <a:p>
            <a:pPr lvl="1"/>
            <a:r>
              <a:rPr lang="en-US" sz="1800" dirty="0"/>
              <a:t>When they enter the system</a:t>
            </a:r>
          </a:p>
          <a:p>
            <a:pPr lvl="1"/>
            <a:r>
              <a:rPr lang="en-US" sz="2000" dirty="0"/>
              <a:t>Time-stamps determine the </a:t>
            </a:r>
            <a:r>
              <a:rPr lang="en-US" sz="2000" i="1" dirty="0" err="1"/>
              <a:t>serializability</a:t>
            </a:r>
            <a:r>
              <a:rPr lang="en-US" sz="2000" i="1" dirty="0"/>
              <a:t> </a:t>
            </a:r>
            <a:r>
              <a:rPr lang="en-US" sz="2000" dirty="0"/>
              <a:t>order</a:t>
            </a:r>
          </a:p>
          <a:p>
            <a:pPr lvl="1"/>
            <a:r>
              <a:rPr lang="en-US" sz="2000" dirty="0"/>
              <a:t>If T1 entered before T2, </a:t>
            </a:r>
          </a:p>
          <a:p>
            <a:pPr marL="344487" lvl="1" indent="0">
              <a:buNone/>
            </a:pPr>
            <a:r>
              <a:rPr lang="en-US" sz="2000" dirty="0"/>
              <a:t>     Then T1 before T2 in the </a:t>
            </a:r>
            <a:r>
              <a:rPr lang="en-US" sz="2000" dirty="0" err="1"/>
              <a:t>serializability</a:t>
            </a:r>
            <a:r>
              <a:rPr lang="en-US" sz="2000" dirty="0"/>
              <a:t> order</a:t>
            </a:r>
          </a:p>
          <a:p>
            <a:r>
              <a:rPr lang="en-US" sz="2400" dirty="0"/>
              <a:t>Say </a:t>
            </a:r>
            <a:r>
              <a:rPr lang="en-US" sz="2400" i="1" dirty="0"/>
              <a:t>timestamp(T1) &lt; timestamp(T2)</a:t>
            </a:r>
          </a:p>
          <a:p>
            <a:pPr lvl="1"/>
            <a:r>
              <a:rPr lang="en-US" sz="2000" dirty="0"/>
              <a:t>If T1 wants to read data item A</a:t>
            </a:r>
          </a:p>
          <a:p>
            <a:pPr lvl="2"/>
            <a:r>
              <a:rPr lang="en-US" sz="1800" dirty="0"/>
              <a:t>If any transaction with larger time-stamp wrote that data item, then this operation is not permitted, and T1 is </a:t>
            </a:r>
            <a:r>
              <a:rPr lang="en-US" sz="1800" i="1" dirty="0"/>
              <a:t>aborted</a:t>
            </a:r>
          </a:p>
          <a:p>
            <a:pPr lvl="1"/>
            <a:r>
              <a:rPr lang="en-US" sz="2000" dirty="0"/>
              <a:t>If T1 wants to write data item A</a:t>
            </a:r>
          </a:p>
          <a:p>
            <a:pPr lvl="2"/>
            <a:r>
              <a:rPr lang="en-US" sz="1800" dirty="0"/>
              <a:t>If a transaction with larger time-stamp already read or written that data item, then the write is </a:t>
            </a:r>
            <a:r>
              <a:rPr lang="en-US" sz="1800" i="1" dirty="0"/>
              <a:t>rejected</a:t>
            </a:r>
            <a:r>
              <a:rPr lang="en-US" sz="1800" dirty="0"/>
              <a:t> and T1 is aborted</a:t>
            </a:r>
          </a:p>
          <a:p>
            <a:pPr lvl="1"/>
            <a:r>
              <a:rPr lang="en-US" sz="2000" dirty="0"/>
              <a:t>Aborted transaction are restarted with a new timestamp</a:t>
            </a:r>
          </a:p>
          <a:p>
            <a:pPr lvl="2"/>
            <a:r>
              <a:rPr lang="en-US" sz="1800" dirty="0"/>
              <a:t>Possibility of </a:t>
            </a:r>
            <a:r>
              <a:rPr lang="en-US" sz="1800" i="1" dirty="0"/>
              <a:t>starvation</a:t>
            </a:r>
            <a:endParaRPr lang="en-US" sz="1800" dirty="0"/>
          </a:p>
          <a:p>
            <a:endParaRPr lang="en-US" sz="2400" dirty="0"/>
          </a:p>
          <a:p>
            <a:pPr lvl="1"/>
            <a:endParaRPr lang="en-US" sz="2000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420557" y="-55382"/>
            <a:ext cx="8483044" cy="847580"/>
          </a:xfrm>
        </p:spPr>
        <p:txBody>
          <a:bodyPr/>
          <a:lstStyle/>
          <a:p>
            <a:r>
              <a:rPr lang="en-US" sz="3200" dirty="0"/>
              <a:t>Time-stamp based CC</a:t>
            </a:r>
          </a:p>
        </p:txBody>
      </p:sp>
    </p:spTree>
    <p:extLst>
      <p:ext uri="{BB962C8B-B14F-4D97-AF65-F5344CB8AC3E}">
        <p14:creationId xmlns:p14="http://schemas.microsoft.com/office/powerpoint/2010/main" val="266950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32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32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32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32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32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325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325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42406"/>
            <a:ext cx="8229600" cy="4033982"/>
          </a:xfrm>
        </p:spPr>
        <p:txBody>
          <a:bodyPr/>
          <a:lstStyle/>
          <a:p>
            <a:pPr lvl="1"/>
            <a:r>
              <a:rPr lang="en-US" dirty="0"/>
              <a:t>Example</a:t>
            </a:r>
          </a:p>
          <a:p>
            <a:pPr lvl="1"/>
            <a:endParaRPr lang="en-US" dirty="0"/>
          </a:p>
        </p:txBody>
      </p:sp>
      <p:sp>
        <p:nvSpPr>
          <p:cNvPr id="694276" name="Line 4"/>
          <p:cNvSpPr>
            <a:spLocks noChangeShapeType="1"/>
          </p:cNvSpPr>
          <p:nvPr/>
        </p:nvSpPr>
        <p:spPr bwMode="auto">
          <a:xfrm>
            <a:off x="1905000" y="2133163"/>
            <a:ext cx="0" cy="3505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4277" name="Line 5"/>
          <p:cNvSpPr>
            <a:spLocks noChangeShapeType="1"/>
          </p:cNvSpPr>
          <p:nvPr/>
        </p:nvSpPr>
        <p:spPr bwMode="auto">
          <a:xfrm>
            <a:off x="3048000" y="2133163"/>
            <a:ext cx="0" cy="3505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4278" name="Line 6"/>
          <p:cNvSpPr>
            <a:spLocks noChangeShapeType="1"/>
          </p:cNvSpPr>
          <p:nvPr/>
        </p:nvSpPr>
        <p:spPr bwMode="auto">
          <a:xfrm>
            <a:off x="4152900" y="2152213"/>
            <a:ext cx="0" cy="3505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4279" name="Line 7"/>
          <p:cNvSpPr>
            <a:spLocks noChangeShapeType="1"/>
          </p:cNvSpPr>
          <p:nvPr/>
        </p:nvSpPr>
        <p:spPr bwMode="auto">
          <a:xfrm>
            <a:off x="5276850" y="2152213"/>
            <a:ext cx="0" cy="3505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4280" name="Line 8"/>
          <p:cNvSpPr>
            <a:spLocks noChangeShapeType="1"/>
          </p:cNvSpPr>
          <p:nvPr/>
        </p:nvSpPr>
        <p:spPr bwMode="auto">
          <a:xfrm>
            <a:off x="6362700" y="2171263"/>
            <a:ext cx="0" cy="3505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4281" name="Line 9"/>
          <p:cNvSpPr>
            <a:spLocks noChangeShapeType="1"/>
          </p:cNvSpPr>
          <p:nvPr/>
        </p:nvSpPr>
        <p:spPr bwMode="auto">
          <a:xfrm>
            <a:off x="7391400" y="2171263"/>
            <a:ext cx="0" cy="3505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4282" name="Line 10"/>
          <p:cNvSpPr>
            <a:spLocks noChangeShapeType="1"/>
          </p:cNvSpPr>
          <p:nvPr/>
        </p:nvSpPr>
        <p:spPr bwMode="auto">
          <a:xfrm>
            <a:off x="1905000" y="2514163"/>
            <a:ext cx="5486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4283" name="Text Box 11"/>
          <p:cNvSpPr txBox="1">
            <a:spLocks noChangeArrowheads="1"/>
          </p:cNvSpPr>
          <p:nvPr/>
        </p:nvSpPr>
        <p:spPr bwMode="auto">
          <a:xfrm>
            <a:off x="2270125" y="2068076"/>
            <a:ext cx="431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i="1"/>
              <a:t>T</a:t>
            </a:r>
            <a:r>
              <a:rPr lang="en-US" sz="2000" baseline="-25000"/>
              <a:t>1</a:t>
            </a:r>
            <a:endParaRPr lang="en-US" sz="2000"/>
          </a:p>
        </p:txBody>
      </p:sp>
      <p:sp>
        <p:nvSpPr>
          <p:cNvPr id="694284" name="Text Box 12"/>
          <p:cNvSpPr txBox="1">
            <a:spLocks noChangeArrowheads="1"/>
          </p:cNvSpPr>
          <p:nvPr/>
        </p:nvSpPr>
        <p:spPr bwMode="auto">
          <a:xfrm>
            <a:off x="3355975" y="2072838"/>
            <a:ext cx="431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i="1"/>
              <a:t>T</a:t>
            </a:r>
            <a:r>
              <a:rPr lang="en-US" sz="2000" baseline="-25000"/>
              <a:t>2</a:t>
            </a:r>
            <a:endParaRPr lang="en-US" sz="2000"/>
          </a:p>
        </p:txBody>
      </p:sp>
      <p:sp>
        <p:nvSpPr>
          <p:cNvPr id="694285" name="Text Box 13"/>
          <p:cNvSpPr txBox="1">
            <a:spLocks noChangeArrowheads="1"/>
          </p:cNvSpPr>
          <p:nvPr/>
        </p:nvSpPr>
        <p:spPr bwMode="auto">
          <a:xfrm>
            <a:off x="4410075" y="2076013"/>
            <a:ext cx="431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i="1"/>
              <a:t>T</a:t>
            </a:r>
            <a:r>
              <a:rPr lang="en-US" sz="2000" baseline="-25000"/>
              <a:t>3</a:t>
            </a:r>
            <a:endParaRPr lang="en-US" sz="2000"/>
          </a:p>
        </p:txBody>
      </p:sp>
      <p:sp>
        <p:nvSpPr>
          <p:cNvPr id="694286" name="Text Box 14"/>
          <p:cNvSpPr txBox="1">
            <a:spLocks noChangeArrowheads="1"/>
          </p:cNvSpPr>
          <p:nvPr/>
        </p:nvSpPr>
        <p:spPr bwMode="auto">
          <a:xfrm>
            <a:off x="5629275" y="2076013"/>
            <a:ext cx="431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i="1"/>
              <a:t>T</a:t>
            </a:r>
            <a:r>
              <a:rPr lang="en-US" sz="2000" baseline="-25000"/>
              <a:t>4</a:t>
            </a:r>
            <a:endParaRPr lang="en-US" sz="2000"/>
          </a:p>
        </p:txBody>
      </p:sp>
      <p:sp>
        <p:nvSpPr>
          <p:cNvPr id="694287" name="Text Box 15"/>
          <p:cNvSpPr txBox="1">
            <a:spLocks noChangeArrowheads="1"/>
          </p:cNvSpPr>
          <p:nvPr/>
        </p:nvSpPr>
        <p:spPr bwMode="auto">
          <a:xfrm>
            <a:off x="6629400" y="2076013"/>
            <a:ext cx="431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i="1"/>
              <a:t>T</a:t>
            </a:r>
            <a:r>
              <a:rPr lang="en-US" sz="2000" baseline="-25000"/>
              <a:t>5</a:t>
            </a:r>
            <a:endParaRPr lang="en-US" sz="2000"/>
          </a:p>
        </p:txBody>
      </p:sp>
      <p:sp>
        <p:nvSpPr>
          <p:cNvPr id="694288" name="Text Box 16"/>
          <p:cNvSpPr txBox="1">
            <a:spLocks noChangeArrowheads="1"/>
          </p:cNvSpPr>
          <p:nvPr/>
        </p:nvSpPr>
        <p:spPr bwMode="auto">
          <a:xfrm>
            <a:off x="3146425" y="2620526"/>
            <a:ext cx="10302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dirty="0"/>
              <a:t>read(</a:t>
            </a:r>
            <a:r>
              <a:rPr lang="en-US" sz="2000" i="1" dirty="0">
                <a:solidFill>
                  <a:srgbClr val="AD5CFF"/>
                </a:solidFill>
              </a:rPr>
              <a:t>Y</a:t>
            </a:r>
            <a:r>
              <a:rPr lang="en-US" sz="2000" dirty="0"/>
              <a:t>)</a:t>
            </a:r>
          </a:p>
        </p:txBody>
      </p:sp>
      <p:sp>
        <p:nvSpPr>
          <p:cNvPr id="694289" name="Text Box 17"/>
          <p:cNvSpPr txBox="1">
            <a:spLocks noChangeArrowheads="1"/>
          </p:cNvSpPr>
          <p:nvPr/>
        </p:nvSpPr>
        <p:spPr bwMode="auto">
          <a:xfrm>
            <a:off x="6404168" y="2449076"/>
            <a:ext cx="108089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dirty="0"/>
              <a:t>write(</a:t>
            </a:r>
            <a:r>
              <a:rPr lang="en-US" sz="2000" i="1" dirty="0">
                <a:solidFill>
                  <a:srgbClr val="0000FF"/>
                </a:solidFill>
              </a:rPr>
              <a:t>X</a:t>
            </a:r>
            <a:r>
              <a:rPr lang="en-US" sz="2000" dirty="0"/>
              <a:t>) </a:t>
            </a:r>
          </a:p>
        </p:txBody>
      </p:sp>
      <p:sp>
        <p:nvSpPr>
          <p:cNvPr id="694290" name="Text Box 18"/>
          <p:cNvSpPr txBox="1">
            <a:spLocks noChangeArrowheads="1"/>
          </p:cNvSpPr>
          <p:nvPr/>
        </p:nvSpPr>
        <p:spPr bwMode="auto">
          <a:xfrm>
            <a:off x="1981200" y="2838013"/>
            <a:ext cx="10302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dirty="0"/>
              <a:t>read(</a:t>
            </a:r>
            <a:r>
              <a:rPr lang="en-US" sz="2000" i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Y</a:t>
            </a:r>
            <a:r>
              <a:rPr lang="en-US" sz="2000" dirty="0"/>
              <a:t>)</a:t>
            </a:r>
          </a:p>
        </p:txBody>
      </p:sp>
      <p:sp>
        <p:nvSpPr>
          <p:cNvPr id="694291" name="Text Box 19"/>
          <p:cNvSpPr txBox="1">
            <a:spLocks noChangeArrowheads="1"/>
          </p:cNvSpPr>
          <p:nvPr/>
        </p:nvSpPr>
        <p:spPr bwMode="auto">
          <a:xfrm>
            <a:off x="4175125" y="3082488"/>
            <a:ext cx="11239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dirty="0"/>
              <a:t>write(</a:t>
            </a:r>
            <a:r>
              <a:rPr lang="en-US" sz="2000" i="1" dirty="0">
                <a:solidFill>
                  <a:srgbClr val="AD5CFF"/>
                </a:solidFill>
              </a:rPr>
              <a:t>Y</a:t>
            </a:r>
            <a:r>
              <a:rPr lang="en-US" sz="2000" dirty="0"/>
              <a:t>) </a:t>
            </a:r>
          </a:p>
        </p:txBody>
      </p:sp>
      <p:sp>
        <p:nvSpPr>
          <p:cNvPr id="694292" name="Text Box 20"/>
          <p:cNvSpPr txBox="1">
            <a:spLocks noChangeArrowheads="1"/>
          </p:cNvSpPr>
          <p:nvPr/>
        </p:nvSpPr>
        <p:spPr bwMode="auto">
          <a:xfrm>
            <a:off x="4218295" y="3349188"/>
            <a:ext cx="106649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dirty="0"/>
              <a:t>write(</a:t>
            </a:r>
            <a:r>
              <a:rPr lang="en-US" sz="2000" i="1" dirty="0">
                <a:solidFill>
                  <a:srgbClr val="089F06"/>
                </a:solidFill>
              </a:rPr>
              <a:t>Z</a:t>
            </a:r>
            <a:r>
              <a:rPr lang="en-US" sz="2000" dirty="0"/>
              <a:t>) </a:t>
            </a:r>
          </a:p>
        </p:txBody>
      </p:sp>
      <p:sp>
        <p:nvSpPr>
          <p:cNvPr id="694293" name="Text Box 21"/>
          <p:cNvSpPr txBox="1">
            <a:spLocks noChangeArrowheads="1"/>
          </p:cNvSpPr>
          <p:nvPr/>
        </p:nvSpPr>
        <p:spPr bwMode="auto">
          <a:xfrm>
            <a:off x="6414178" y="3596838"/>
            <a:ext cx="102549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dirty="0"/>
              <a:t>read(</a:t>
            </a:r>
            <a:r>
              <a:rPr lang="en-US" sz="2000" i="1" dirty="0">
                <a:solidFill>
                  <a:srgbClr val="089F06"/>
                </a:solidFill>
              </a:rPr>
              <a:t>Z</a:t>
            </a:r>
            <a:r>
              <a:rPr lang="en-US" sz="2000" dirty="0"/>
              <a:t>) </a:t>
            </a:r>
          </a:p>
        </p:txBody>
      </p:sp>
      <p:sp>
        <p:nvSpPr>
          <p:cNvPr id="694294" name="Text Box 22"/>
          <p:cNvSpPr txBox="1">
            <a:spLocks noChangeArrowheads="1"/>
          </p:cNvSpPr>
          <p:nvPr/>
        </p:nvSpPr>
        <p:spPr bwMode="auto">
          <a:xfrm>
            <a:off x="3099364" y="3828613"/>
            <a:ext cx="103989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dirty="0"/>
              <a:t>read(</a:t>
            </a:r>
            <a:r>
              <a:rPr lang="en-US" sz="2000" i="1" dirty="0">
                <a:solidFill>
                  <a:srgbClr val="0000FF"/>
                </a:solidFill>
              </a:rPr>
              <a:t>X</a:t>
            </a:r>
            <a:r>
              <a:rPr lang="en-US" sz="2000" dirty="0"/>
              <a:t>) </a:t>
            </a:r>
          </a:p>
        </p:txBody>
      </p:sp>
      <p:sp>
        <p:nvSpPr>
          <p:cNvPr id="694296" name="Text Box 24"/>
          <p:cNvSpPr txBox="1">
            <a:spLocks noChangeArrowheads="1"/>
          </p:cNvSpPr>
          <p:nvPr/>
        </p:nvSpPr>
        <p:spPr bwMode="auto">
          <a:xfrm>
            <a:off x="1956364" y="4263588"/>
            <a:ext cx="103989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dirty="0"/>
              <a:t>read(</a:t>
            </a:r>
            <a:r>
              <a:rPr lang="en-US" sz="2000" i="1" dirty="0">
                <a:solidFill>
                  <a:srgbClr val="0000FF"/>
                </a:solidFill>
              </a:rPr>
              <a:t>X</a:t>
            </a:r>
            <a:r>
              <a:rPr lang="en-US" sz="2000" dirty="0"/>
              <a:t>) </a:t>
            </a:r>
          </a:p>
        </p:txBody>
      </p:sp>
      <p:sp>
        <p:nvSpPr>
          <p:cNvPr id="694297" name="Text Box 25"/>
          <p:cNvSpPr txBox="1">
            <a:spLocks noChangeArrowheads="1"/>
          </p:cNvSpPr>
          <p:nvPr/>
        </p:nvSpPr>
        <p:spPr bwMode="auto">
          <a:xfrm>
            <a:off x="4223057" y="4476313"/>
            <a:ext cx="106649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dirty="0"/>
              <a:t>write(</a:t>
            </a:r>
            <a:r>
              <a:rPr lang="en-US" sz="2000" i="1" dirty="0">
                <a:solidFill>
                  <a:srgbClr val="089F06"/>
                </a:solidFill>
              </a:rPr>
              <a:t>Z</a:t>
            </a:r>
            <a:r>
              <a:rPr lang="en-US" sz="2000" dirty="0"/>
              <a:t>) </a:t>
            </a:r>
          </a:p>
        </p:txBody>
      </p:sp>
      <p:sp>
        <p:nvSpPr>
          <p:cNvPr id="694299" name="Text Box 27"/>
          <p:cNvSpPr txBox="1">
            <a:spLocks noChangeArrowheads="1"/>
          </p:cNvSpPr>
          <p:nvPr/>
        </p:nvSpPr>
        <p:spPr bwMode="auto">
          <a:xfrm>
            <a:off x="6364110" y="4914463"/>
            <a:ext cx="11239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dirty="0"/>
              <a:t>write(</a:t>
            </a:r>
            <a:r>
              <a:rPr lang="en-US" sz="2000" i="1" dirty="0">
                <a:solidFill>
                  <a:srgbClr val="AD5CFF"/>
                </a:solidFill>
              </a:rPr>
              <a:t>Y</a:t>
            </a:r>
            <a:r>
              <a:rPr lang="en-US" sz="2000" dirty="0"/>
              <a:t>) </a:t>
            </a:r>
          </a:p>
        </p:txBody>
      </p:sp>
      <p:sp>
        <p:nvSpPr>
          <p:cNvPr id="694300" name="Text Box 28"/>
          <p:cNvSpPr txBox="1">
            <a:spLocks noChangeArrowheads="1"/>
          </p:cNvSpPr>
          <p:nvPr/>
        </p:nvSpPr>
        <p:spPr bwMode="auto">
          <a:xfrm>
            <a:off x="6469178" y="5238313"/>
            <a:ext cx="106649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dirty="0"/>
              <a:t>write(</a:t>
            </a:r>
            <a:r>
              <a:rPr lang="en-US" sz="2000" i="1" dirty="0">
                <a:solidFill>
                  <a:srgbClr val="089F06"/>
                </a:solidFill>
              </a:rPr>
              <a:t>Z</a:t>
            </a:r>
            <a:r>
              <a:rPr lang="en-US" sz="2000" dirty="0"/>
              <a:t>) 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648070" y="815149"/>
            <a:ext cx="4198259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dirty="0">
                <a:solidFill>
                  <a:srgbClr val="800000"/>
                </a:solidFill>
              </a:rPr>
              <a:t>TS(</a:t>
            </a:r>
            <a:r>
              <a:rPr lang="en-US" sz="1600" i="1" dirty="0">
                <a:solidFill>
                  <a:srgbClr val="800000"/>
                </a:solidFill>
              </a:rPr>
              <a:t>T</a:t>
            </a:r>
            <a:r>
              <a:rPr lang="en-US" sz="1600" i="1" baseline="-25000" dirty="0">
                <a:solidFill>
                  <a:srgbClr val="800000"/>
                </a:solidFill>
              </a:rPr>
              <a:t>1</a:t>
            </a:r>
            <a:r>
              <a:rPr lang="en-US" sz="1600" dirty="0">
                <a:solidFill>
                  <a:srgbClr val="800000"/>
                </a:solidFill>
              </a:rPr>
              <a:t>) &lt; TS(</a:t>
            </a:r>
            <a:r>
              <a:rPr lang="en-US" sz="1600" i="1" dirty="0">
                <a:solidFill>
                  <a:srgbClr val="800000"/>
                </a:solidFill>
              </a:rPr>
              <a:t>T</a:t>
            </a:r>
            <a:r>
              <a:rPr lang="en-US" sz="1600" i="1" baseline="-25000" dirty="0">
                <a:solidFill>
                  <a:srgbClr val="800000"/>
                </a:solidFill>
              </a:rPr>
              <a:t>2</a:t>
            </a:r>
            <a:r>
              <a:rPr lang="en-US" sz="1600" dirty="0">
                <a:solidFill>
                  <a:srgbClr val="800000"/>
                </a:solidFill>
              </a:rPr>
              <a:t>) &lt; TS(</a:t>
            </a:r>
            <a:r>
              <a:rPr lang="en-US" sz="1600" i="1" dirty="0">
                <a:solidFill>
                  <a:srgbClr val="800000"/>
                </a:solidFill>
              </a:rPr>
              <a:t>T</a:t>
            </a:r>
            <a:r>
              <a:rPr lang="en-US" sz="1600" i="1" baseline="-25000" dirty="0">
                <a:solidFill>
                  <a:srgbClr val="800000"/>
                </a:solidFill>
              </a:rPr>
              <a:t>3</a:t>
            </a:r>
            <a:r>
              <a:rPr lang="en-US" sz="1600" dirty="0">
                <a:solidFill>
                  <a:srgbClr val="800000"/>
                </a:solidFill>
              </a:rPr>
              <a:t>) &lt; TS(</a:t>
            </a:r>
            <a:r>
              <a:rPr lang="en-US" sz="1600" i="1" dirty="0">
                <a:solidFill>
                  <a:srgbClr val="800000"/>
                </a:solidFill>
              </a:rPr>
              <a:t>T</a:t>
            </a:r>
            <a:r>
              <a:rPr lang="en-US" sz="1600" i="1" baseline="-25000" dirty="0">
                <a:solidFill>
                  <a:srgbClr val="800000"/>
                </a:solidFill>
              </a:rPr>
              <a:t>4</a:t>
            </a:r>
            <a:r>
              <a:rPr lang="en-US" sz="1600" dirty="0">
                <a:solidFill>
                  <a:srgbClr val="800000"/>
                </a:solidFill>
              </a:rPr>
              <a:t>) &lt; TS(</a:t>
            </a:r>
            <a:r>
              <a:rPr lang="en-US" sz="1600" i="1" dirty="0">
                <a:solidFill>
                  <a:srgbClr val="800000"/>
                </a:solidFill>
              </a:rPr>
              <a:t>T</a:t>
            </a:r>
            <a:r>
              <a:rPr lang="en-US" sz="1600" i="1" baseline="-25000" dirty="0">
                <a:solidFill>
                  <a:srgbClr val="800000"/>
                </a:solidFill>
              </a:rPr>
              <a:t>5</a:t>
            </a:r>
            <a:r>
              <a:rPr lang="en-US" sz="1600" dirty="0">
                <a:solidFill>
                  <a:srgbClr val="800000"/>
                </a:solidFill>
              </a:rPr>
              <a:t>)</a:t>
            </a:r>
            <a:endParaRPr lang="en-US" sz="1600" baseline="-25000" dirty="0">
              <a:solidFill>
                <a:srgbClr val="800000"/>
              </a:solidFill>
            </a:endParaRPr>
          </a:p>
          <a:p>
            <a:endParaRPr lang="en-US" sz="1600" baseline="-25000" dirty="0">
              <a:solidFill>
                <a:srgbClr val="800000"/>
              </a:solidFill>
            </a:endParaRPr>
          </a:p>
        </p:txBody>
      </p:sp>
      <p:sp>
        <p:nvSpPr>
          <p:cNvPr id="33" name="Rectangle 2"/>
          <p:cNvSpPr>
            <a:spLocks noGrp="1" noChangeArrowheads="1"/>
          </p:cNvSpPr>
          <p:nvPr>
            <p:ph type="title"/>
          </p:nvPr>
        </p:nvSpPr>
        <p:spPr>
          <a:xfrm>
            <a:off x="420557" y="-55382"/>
            <a:ext cx="8483044" cy="847580"/>
          </a:xfrm>
        </p:spPr>
        <p:txBody>
          <a:bodyPr/>
          <a:lstStyle/>
          <a:p>
            <a:r>
              <a:rPr lang="en-US" sz="3200" dirty="0"/>
              <a:t>Time-stamp based CC</a:t>
            </a:r>
          </a:p>
        </p:txBody>
      </p:sp>
    </p:spTree>
    <p:extLst>
      <p:ext uri="{BB962C8B-B14F-4D97-AF65-F5344CB8AC3E}">
        <p14:creationId xmlns:p14="http://schemas.microsoft.com/office/powerpoint/2010/main" val="58738184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42406"/>
            <a:ext cx="8229600" cy="4033982"/>
          </a:xfrm>
        </p:spPr>
        <p:txBody>
          <a:bodyPr/>
          <a:lstStyle/>
          <a:p>
            <a:pPr lvl="1"/>
            <a:r>
              <a:rPr lang="en-US" dirty="0"/>
              <a:t>Example</a:t>
            </a:r>
          </a:p>
          <a:p>
            <a:pPr lvl="1"/>
            <a:endParaRPr lang="en-US" dirty="0"/>
          </a:p>
        </p:txBody>
      </p:sp>
      <p:sp>
        <p:nvSpPr>
          <p:cNvPr id="694276" name="Line 4"/>
          <p:cNvSpPr>
            <a:spLocks noChangeShapeType="1"/>
          </p:cNvSpPr>
          <p:nvPr/>
        </p:nvSpPr>
        <p:spPr bwMode="auto">
          <a:xfrm>
            <a:off x="1905000" y="2133163"/>
            <a:ext cx="0" cy="3505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4277" name="Line 5"/>
          <p:cNvSpPr>
            <a:spLocks noChangeShapeType="1"/>
          </p:cNvSpPr>
          <p:nvPr/>
        </p:nvSpPr>
        <p:spPr bwMode="auto">
          <a:xfrm>
            <a:off x="3048000" y="2133163"/>
            <a:ext cx="0" cy="3505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4278" name="Line 6"/>
          <p:cNvSpPr>
            <a:spLocks noChangeShapeType="1"/>
          </p:cNvSpPr>
          <p:nvPr/>
        </p:nvSpPr>
        <p:spPr bwMode="auto">
          <a:xfrm>
            <a:off x="4152900" y="2152213"/>
            <a:ext cx="0" cy="3505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4279" name="Line 7"/>
          <p:cNvSpPr>
            <a:spLocks noChangeShapeType="1"/>
          </p:cNvSpPr>
          <p:nvPr/>
        </p:nvSpPr>
        <p:spPr bwMode="auto">
          <a:xfrm>
            <a:off x="5276850" y="2152213"/>
            <a:ext cx="0" cy="3505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4280" name="Line 8"/>
          <p:cNvSpPr>
            <a:spLocks noChangeShapeType="1"/>
          </p:cNvSpPr>
          <p:nvPr/>
        </p:nvSpPr>
        <p:spPr bwMode="auto">
          <a:xfrm>
            <a:off x="6362700" y="2171263"/>
            <a:ext cx="0" cy="3505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4281" name="Line 9"/>
          <p:cNvSpPr>
            <a:spLocks noChangeShapeType="1"/>
          </p:cNvSpPr>
          <p:nvPr/>
        </p:nvSpPr>
        <p:spPr bwMode="auto">
          <a:xfrm>
            <a:off x="7391400" y="2171263"/>
            <a:ext cx="0" cy="3505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4282" name="Line 10"/>
          <p:cNvSpPr>
            <a:spLocks noChangeShapeType="1"/>
          </p:cNvSpPr>
          <p:nvPr/>
        </p:nvSpPr>
        <p:spPr bwMode="auto">
          <a:xfrm>
            <a:off x="1905000" y="2514163"/>
            <a:ext cx="5486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4283" name="Text Box 11"/>
          <p:cNvSpPr txBox="1">
            <a:spLocks noChangeArrowheads="1"/>
          </p:cNvSpPr>
          <p:nvPr/>
        </p:nvSpPr>
        <p:spPr bwMode="auto">
          <a:xfrm>
            <a:off x="2270125" y="2068076"/>
            <a:ext cx="431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i="1"/>
              <a:t>T</a:t>
            </a:r>
            <a:r>
              <a:rPr lang="en-US" sz="2000" baseline="-25000"/>
              <a:t>1</a:t>
            </a:r>
            <a:endParaRPr lang="en-US" sz="2000"/>
          </a:p>
        </p:txBody>
      </p:sp>
      <p:sp>
        <p:nvSpPr>
          <p:cNvPr id="694284" name="Text Box 12"/>
          <p:cNvSpPr txBox="1">
            <a:spLocks noChangeArrowheads="1"/>
          </p:cNvSpPr>
          <p:nvPr/>
        </p:nvSpPr>
        <p:spPr bwMode="auto">
          <a:xfrm>
            <a:off x="3355975" y="2072838"/>
            <a:ext cx="431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i="1"/>
              <a:t>T</a:t>
            </a:r>
            <a:r>
              <a:rPr lang="en-US" sz="2000" baseline="-25000"/>
              <a:t>2</a:t>
            </a:r>
            <a:endParaRPr lang="en-US" sz="2000"/>
          </a:p>
        </p:txBody>
      </p:sp>
      <p:sp>
        <p:nvSpPr>
          <p:cNvPr id="694285" name="Text Box 13"/>
          <p:cNvSpPr txBox="1">
            <a:spLocks noChangeArrowheads="1"/>
          </p:cNvSpPr>
          <p:nvPr/>
        </p:nvSpPr>
        <p:spPr bwMode="auto">
          <a:xfrm>
            <a:off x="4410075" y="2076013"/>
            <a:ext cx="431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i="1"/>
              <a:t>T</a:t>
            </a:r>
            <a:r>
              <a:rPr lang="en-US" sz="2000" baseline="-25000"/>
              <a:t>3</a:t>
            </a:r>
            <a:endParaRPr lang="en-US" sz="2000"/>
          </a:p>
        </p:txBody>
      </p:sp>
      <p:sp>
        <p:nvSpPr>
          <p:cNvPr id="694286" name="Text Box 14"/>
          <p:cNvSpPr txBox="1">
            <a:spLocks noChangeArrowheads="1"/>
          </p:cNvSpPr>
          <p:nvPr/>
        </p:nvSpPr>
        <p:spPr bwMode="auto">
          <a:xfrm>
            <a:off x="5629275" y="2076013"/>
            <a:ext cx="431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i="1"/>
              <a:t>T</a:t>
            </a:r>
            <a:r>
              <a:rPr lang="en-US" sz="2000" baseline="-25000"/>
              <a:t>4</a:t>
            </a:r>
            <a:endParaRPr lang="en-US" sz="2000"/>
          </a:p>
        </p:txBody>
      </p:sp>
      <p:sp>
        <p:nvSpPr>
          <p:cNvPr id="694287" name="Text Box 15"/>
          <p:cNvSpPr txBox="1">
            <a:spLocks noChangeArrowheads="1"/>
          </p:cNvSpPr>
          <p:nvPr/>
        </p:nvSpPr>
        <p:spPr bwMode="auto">
          <a:xfrm>
            <a:off x="6629400" y="2076013"/>
            <a:ext cx="431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i="1"/>
              <a:t>T</a:t>
            </a:r>
            <a:r>
              <a:rPr lang="en-US" sz="2000" baseline="-25000"/>
              <a:t>5</a:t>
            </a:r>
            <a:endParaRPr lang="en-US" sz="2000"/>
          </a:p>
        </p:txBody>
      </p:sp>
      <p:sp>
        <p:nvSpPr>
          <p:cNvPr id="694288" name="Text Box 16"/>
          <p:cNvSpPr txBox="1">
            <a:spLocks noChangeArrowheads="1"/>
          </p:cNvSpPr>
          <p:nvPr/>
        </p:nvSpPr>
        <p:spPr bwMode="auto">
          <a:xfrm>
            <a:off x="3146425" y="2620526"/>
            <a:ext cx="10302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dirty="0"/>
              <a:t>read(</a:t>
            </a:r>
            <a:r>
              <a:rPr lang="en-US" sz="2000" i="1" dirty="0">
                <a:solidFill>
                  <a:srgbClr val="AD5CFF"/>
                </a:solidFill>
              </a:rPr>
              <a:t>Y</a:t>
            </a:r>
            <a:r>
              <a:rPr lang="en-US" sz="2000" dirty="0"/>
              <a:t>)</a:t>
            </a:r>
          </a:p>
        </p:txBody>
      </p:sp>
      <p:sp>
        <p:nvSpPr>
          <p:cNvPr id="694289" name="Text Box 17"/>
          <p:cNvSpPr txBox="1">
            <a:spLocks noChangeArrowheads="1"/>
          </p:cNvSpPr>
          <p:nvPr/>
        </p:nvSpPr>
        <p:spPr bwMode="auto">
          <a:xfrm>
            <a:off x="6404168" y="2449076"/>
            <a:ext cx="108089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dirty="0"/>
              <a:t>write(</a:t>
            </a:r>
            <a:r>
              <a:rPr lang="en-US" sz="2000" i="1" dirty="0">
                <a:solidFill>
                  <a:srgbClr val="0000FF"/>
                </a:solidFill>
              </a:rPr>
              <a:t>X</a:t>
            </a:r>
            <a:r>
              <a:rPr lang="en-US" sz="2000" dirty="0"/>
              <a:t>) </a:t>
            </a:r>
          </a:p>
        </p:txBody>
      </p:sp>
      <p:sp>
        <p:nvSpPr>
          <p:cNvPr id="694290" name="Text Box 18"/>
          <p:cNvSpPr txBox="1">
            <a:spLocks noChangeArrowheads="1"/>
          </p:cNvSpPr>
          <p:nvPr/>
        </p:nvSpPr>
        <p:spPr bwMode="auto">
          <a:xfrm>
            <a:off x="1981200" y="2838013"/>
            <a:ext cx="10302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dirty="0"/>
              <a:t>read(</a:t>
            </a:r>
            <a:r>
              <a:rPr lang="en-US" sz="2000" i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Y</a:t>
            </a:r>
            <a:r>
              <a:rPr lang="en-US" sz="2000" dirty="0"/>
              <a:t>)</a:t>
            </a:r>
          </a:p>
        </p:txBody>
      </p:sp>
      <p:sp>
        <p:nvSpPr>
          <p:cNvPr id="694291" name="Text Box 19"/>
          <p:cNvSpPr txBox="1">
            <a:spLocks noChangeArrowheads="1"/>
          </p:cNvSpPr>
          <p:nvPr/>
        </p:nvSpPr>
        <p:spPr bwMode="auto">
          <a:xfrm>
            <a:off x="4175125" y="3082488"/>
            <a:ext cx="11239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dirty="0"/>
              <a:t>write(</a:t>
            </a:r>
            <a:r>
              <a:rPr lang="en-US" sz="2000" i="1" dirty="0">
                <a:solidFill>
                  <a:srgbClr val="AD5CFF"/>
                </a:solidFill>
              </a:rPr>
              <a:t>Y</a:t>
            </a:r>
            <a:r>
              <a:rPr lang="en-US" sz="2000" dirty="0"/>
              <a:t>) </a:t>
            </a:r>
          </a:p>
        </p:txBody>
      </p:sp>
      <p:sp>
        <p:nvSpPr>
          <p:cNvPr id="694292" name="Text Box 20"/>
          <p:cNvSpPr txBox="1">
            <a:spLocks noChangeArrowheads="1"/>
          </p:cNvSpPr>
          <p:nvPr/>
        </p:nvSpPr>
        <p:spPr bwMode="auto">
          <a:xfrm>
            <a:off x="4218295" y="3349188"/>
            <a:ext cx="106649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dirty="0"/>
              <a:t>write(</a:t>
            </a:r>
            <a:r>
              <a:rPr lang="en-US" sz="2000" i="1" dirty="0">
                <a:solidFill>
                  <a:srgbClr val="089F06"/>
                </a:solidFill>
              </a:rPr>
              <a:t>Z</a:t>
            </a:r>
            <a:r>
              <a:rPr lang="en-US" sz="2000" dirty="0"/>
              <a:t>) </a:t>
            </a:r>
          </a:p>
        </p:txBody>
      </p:sp>
      <p:sp>
        <p:nvSpPr>
          <p:cNvPr id="694293" name="Text Box 21"/>
          <p:cNvSpPr txBox="1">
            <a:spLocks noChangeArrowheads="1"/>
          </p:cNvSpPr>
          <p:nvPr/>
        </p:nvSpPr>
        <p:spPr bwMode="auto">
          <a:xfrm>
            <a:off x="6414178" y="3596838"/>
            <a:ext cx="102549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dirty="0"/>
              <a:t>read(</a:t>
            </a:r>
            <a:r>
              <a:rPr lang="en-US" sz="2000" i="1" dirty="0">
                <a:solidFill>
                  <a:srgbClr val="089F06"/>
                </a:solidFill>
              </a:rPr>
              <a:t>Z</a:t>
            </a:r>
            <a:r>
              <a:rPr lang="en-US" sz="2000" dirty="0"/>
              <a:t>) </a:t>
            </a:r>
          </a:p>
        </p:txBody>
      </p:sp>
      <p:sp>
        <p:nvSpPr>
          <p:cNvPr id="694294" name="Text Box 22"/>
          <p:cNvSpPr txBox="1">
            <a:spLocks noChangeArrowheads="1"/>
          </p:cNvSpPr>
          <p:nvPr/>
        </p:nvSpPr>
        <p:spPr bwMode="auto">
          <a:xfrm>
            <a:off x="3099364" y="3828613"/>
            <a:ext cx="103989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dirty="0"/>
              <a:t>read(</a:t>
            </a:r>
            <a:r>
              <a:rPr lang="en-US" sz="2000" i="1" dirty="0">
                <a:solidFill>
                  <a:srgbClr val="0000FF"/>
                </a:solidFill>
              </a:rPr>
              <a:t>X</a:t>
            </a:r>
            <a:r>
              <a:rPr lang="en-US" sz="2000" dirty="0"/>
              <a:t>) </a:t>
            </a:r>
          </a:p>
        </p:txBody>
      </p:sp>
      <p:sp>
        <p:nvSpPr>
          <p:cNvPr id="694295" name="Text Box 23"/>
          <p:cNvSpPr txBox="1">
            <a:spLocks noChangeArrowheads="1"/>
          </p:cNvSpPr>
          <p:nvPr/>
        </p:nvSpPr>
        <p:spPr bwMode="auto">
          <a:xfrm>
            <a:off x="3154186" y="4111188"/>
            <a:ext cx="81615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 i="1" dirty="0">
                <a:solidFill>
                  <a:srgbClr val="FF0000"/>
                </a:solidFill>
              </a:rPr>
              <a:t>abort  </a:t>
            </a:r>
          </a:p>
        </p:txBody>
      </p:sp>
      <p:sp>
        <p:nvSpPr>
          <p:cNvPr id="694296" name="Text Box 24"/>
          <p:cNvSpPr txBox="1">
            <a:spLocks noChangeArrowheads="1"/>
          </p:cNvSpPr>
          <p:nvPr/>
        </p:nvSpPr>
        <p:spPr bwMode="auto">
          <a:xfrm>
            <a:off x="1956364" y="4263588"/>
            <a:ext cx="103989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dirty="0"/>
              <a:t>read(</a:t>
            </a:r>
            <a:r>
              <a:rPr lang="en-US" sz="2000" i="1" dirty="0">
                <a:solidFill>
                  <a:srgbClr val="0000FF"/>
                </a:solidFill>
              </a:rPr>
              <a:t>X</a:t>
            </a:r>
            <a:r>
              <a:rPr lang="en-US" sz="2000" dirty="0"/>
              <a:t>) </a:t>
            </a:r>
          </a:p>
        </p:txBody>
      </p:sp>
      <p:sp>
        <p:nvSpPr>
          <p:cNvPr id="694297" name="Text Box 25"/>
          <p:cNvSpPr txBox="1">
            <a:spLocks noChangeArrowheads="1"/>
          </p:cNvSpPr>
          <p:nvPr/>
        </p:nvSpPr>
        <p:spPr bwMode="auto">
          <a:xfrm>
            <a:off x="4223057" y="4476313"/>
            <a:ext cx="106649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dirty="0"/>
              <a:t>write(</a:t>
            </a:r>
            <a:r>
              <a:rPr lang="en-US" sz="2000" i="1" dirty="0">
                <a:solidFill>
                  <a:srgbClr val="089F06"/>
                </a:solidFill>
              </a:rPr>
              <a:t>Z</a:t>
            </a:r>
            <a:r>
              <a:rPr lang="en-US" sz="2000" dirty="0"/>
              <a:t>) </a:t>
            </a:r>
          </a:p>
        </p:txBody>
      </p:sp>
      <p:sp>
        <p:nvSpPr>
          <p:cNvPr id="694298" name="Text Box 26"/>
          <p:cNvSpPr txBox="1">
            <a:spLocks noChangeArrowheads="1"/>
          </p:cNvSpPr>
          <p:nvPr/>
        </p:nvSpPr>
        <p:spPr bwMode="auto">
          <a:xfrm>
            <a:off x="4378148" y="4720788"/>
            <a:ext cx="81615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 i="1" dirty="0">
                <a:solidFill>
                  <a:srgbClr val="FF0000"/>
                </a:solidFill>
              </a:rPr>
              <a:t>abort  </a:t>
            </a:r>
          </a:p>
        </p:txBody>
      </p:sp>
      <p:sp>
        <p:nvSpPr>
          <p:cNvPr id="694299" name="Text Box 27"/>
          <p:cNvSpPr txBox="1">
            <a:spLocks noChangeArrowheads="1"/>
          </p:cNvSpPr>
          <p:nvPr/>
        </p:nvSpPr>
        <p:spPr bwMode="auto">
          <a:xfrm>
            <a:off x="6364110" y="4914463"/>
            <a:ext cx="11239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dirty="0"/>
              <a:t>write(</a:t>
            </a:r>
            <a:r>
              <a:rPr lang="en-US" sz="2000" i="1" dirty="0">
                <a:solidFill>
                  <a:srgbClr val="AD5CFF"/>
                </a:solidFill>
              </a:rPr>
              <a:t>Y</a:t>
            </a:r>
            <a:r>
              <a:rPr lang="en-US" sz="2000" dirty="0"/>
              <a:t>) </a:t>
            </a:r>
          </a:p>
        </p:txBody>
      </p:sp>
      <p:sp>
        <p:nvSpPr>
          <p:cNvPr id="694300" name="Text Box 28"/>
          <p:cNvSpPr txBox="1">
            <a:spLocks noChangeArrowheads="1"/>
          </p:cNvSpPr>
          <p:nvPr/>
        </p:nvSpPr>
        <p:spPr bwMode="auto">
          <a:xfrm>
            <a:off x="6469178" y="5238313"/>
            <a:ext cx="106649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dirty="0"/>
              <a:t>write(</a:t>
            </a:r>
            <a:r>
              <a:rPr lang="en-US" sz="2000" i="1" dirty="0">
                <a:solidFill>
                  <a:srgbClr val="089F06"/>
                </a:solidFill>
              </a:rPr>
              <a:t>Z</a:t>
            </a:r>
            <a:r>
              <a:rPr lang="en-US" sz="2000" dirty="0"/>
              <a:t>) 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648070" y="815149"/>
            <a:ext cx="4198259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dirty="0">
                <a:solidFill>
                  <a:srgbClr val="800000"/>
                </a:solidFill>
              </a:rPr>
              <a:t>TS(</a:t>
            </a:r>
            <a:r>
              <a:rPr lang="en-US" sz="1600" i="1" dirty="0">
                <a:solidFill>
                  <a:srgbClr val="800000"/>
                </a:solidFill>
              </a:rPr>
              <a:t>T</a:t>
            </a:r>
            <a:r>
              <a:rPr lang="en-US" sz="1600" i="1" baseline="-25000" dirty="0">
                <a:solidFill>
                  <a:srgbClr val="800000"/>
                </a:solidFill>
              </a:rPr>
              <a:t>1</a:t>
            </a:r>
            <a:r>
              <a:rPr lang="en-US" sz="1600" dirty="0">
                <a:solidFill>
                  <a:srgbClr val="800000"/>
                </a:solidFill>
              </a:rPr>
              <a:t>) &lt; TS(</a:t>
            </a:r>
            <a:r>
              <a:rPr lang="en-US" sz="1600" i="1" dirty="0">
                <a:solidFill>
                  <a:srgbClr val="800000"/>
                </a:solidFill>
              </a:rPr>
              <a:t>T</a:t>
            </a:r>
            <a:r>
              <a:rPr lang="en-US" sz="1600" i="1" baseline="-25000" dirty="0">
                <a:solidFill>
                  <a:srgbClr val="800000"/>
                </a:solidFill>
              </a:rPr>
              <a:t>2</a:t>
            </a:r>
            <a:r>
              <a:rPr lang="en-US" sz="1600" dirty="0">
                <a:solidFill>
                  <a:srgbClr val="800000"/>
                </a:solidFill>
              </a:rPr>
              <a:t>) &lt; TS(</a:t>
            </a:r>
            <a:r>
              <a:rPr lang="en-US" sz="1600" i="1" dirty="0">
                <a:solidFill>
                  <a:srgbClr val="800000"/>
                </a:solidFill>
              </a:rPr>
              <a:t>T</a:t>
            </a:r>
            <a:r>
              <a:rPr lang="en-US" sz="1600" i="1" baseline="-25000" dirty="0">
                <a:solidFill>
                  <a:srgbClr val="800000"/>
                </a:solidFill>
              </a:rPr>
              <a:t>3</a:t>
            </a:r>
            <a:r>
              <a:rPr lang="en-US" sz="1600" dirty="0">
                <a:solidFill>
                  <a:srgbClr val="800000"/>
                </a:solidFill>
              </a:rPr>
              <a:t>) &lt; TS(</a:t>
            </a:r>
            <a:r>
              <a:rPr lang="en-US" sz="1600" i="1" dirty="0">
                <a:solidFill>
                  <a:srgbClr val="800000"/>
                </a:solidFill>
              </a:rPr>
              <a:t>T</a:t>
            </a:r>
            <a:r>
              <a:rPr lang="en-US" sz="1600" i="1" baseline="-25000" dirty="0">
                <a:solidFill>
                  <a:srgbClr val="800000"/>
                </a:solidFill>
              </a:rPr>
              <a:t>4</a:t>
            </a:r>
            <a:r>
              <a:rPr lang="en-US" sz="1600" dirty="0">
                <a:solidFill>
                  <a:srgbClr val="800000"/>
                </a:solidFill>
              </a:rPr>
              <a:t>) &lt; TS(</a:t>
            </a:r>
            <a:r>
              <a:rPr lang="en-US" sz="1600" i="1" dirty="0">
                <a:solidFill>
                  <a:srgbClr val="800000"/>
                </a:solidFill>
              </a:rPr>
              <a:t>T</a:t>
            </a:r>
            <a:r>
              <a:rPr lang="en-US" sz="1600" i="1" baseline="-25000" dirty="0">
                <a:solidFill>
                  <a:srgbClr val="800000"/>
                </a:solidFill>
              </a:rPr>
              <a:t>5</a:t>
            </a:r>
            <a:r>
              <a:rPr lang="en-US" sz="1600" dirty="0">
                <a:solidFill>
                  <a:srgbClr val="800000"/>
                </a:solidFill>
              </a:rPr>
              <a:t>)</a:t>
            </a:r>
            <a:endParaRPr lang="en-US" sz="1600" baseline="-25000" dirty="0">
              <a:solidFill>
                <a:srgbClr val="800000"/>
              </a:solidFill>
            </a:endParaRPr>
          </a:p>
          <a:p>
            <a:endParaRPr lang="en-US" sz="1600" baseline="-25000" dirty="0">
              <a:solidFill>
                <a:srgbClr val="800000"/>
              </a:solidFill>
            </a:endParaRPr>
          </a:p>
        </p:txBody>
      </p:sp>
      <p:sp>
        <p:nvSpPr>
          <p:cNvPr id="30" name="Text Box 23"/>
          <p:cNvSpPr txBox="1">
            <a:spLocks noChangeArrowheads="1"/>
          </p:cNvSpPr>
          <p:nvPr/>
        </p:nvSpPr>
        <p:spPr bwMode="auto">
          <a:xfrm>
            <a:off x="2062548" y="4509790"/>
            <a:ext cx="81615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 i="1" dirty="0">
                <a:solidFill>
                  <a:srgbClr val="FF0000"/>
                </a:solidFill>
              </a:rPr>
              <a:t>abort  </a:t>
            </a:r>
          </a:p>
        </p:txBody>
      </p:sp>
      <p:sp>
        <p:nvSpPr>
          <p:cNvPr id="33" name="Rectangle 2"/>
          <p:cNvSpPr>
            <a:spLocks noGrp="1" noChangeArrowheads="1"/>
          </p:cNvSpPr>
          <p:nvPr>
            <p:ph type="title"/>
          </p:nvPr>
        </p:nvSpPr>
        <p:spPr>
          <a:xfrm>
            <a:off x="420557" y="-55382"/>
            <a:ext cx="8483044" cy="847580"/>
          </a:xfrm>
        </p:spPr>
        <p:txBody>
          <a:bodyPr/>
          <a:lstStyle/>
          <a:p>
            <a:r>
              <a:rPr lang="en-US" sz="3200" dirty="0"/>
              <a:t>Time-stamp based CC</a:t>
            </a:r>
          </a:p>
        </p:txBody>
      </p:sp>
    </p:spTree>
    <p:extLst>
      <p:ext uri="{BB962C8B-B14F-4D97-AF65-F5344CB8AC3E}">
        <p14:creationId xmlns:p14="http://schemas.microsoft.com/office/powerpoint/2010/main" val="634998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4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4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4295" grpId="0"/>
      <p:bldP spid="694298" grpId="0"/>
      <p:bldP spid="3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Next…</a:t>
            </a:r>
          </a:p>
        </p:txBody>
      </p:sp>
      <p:sp>
        <p:nvSpPr>
          <p:cNvPr id="65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/>
              <a:t>Concurrency control schemes</a:t>
            </a:r>
          </a:p>
          <a:p>
            <a:pPr lvl="1"/>
            <a:r>
              <a:rPr lang="en-US" sz="2000" dirty="0"/>
              <a:t>A CC scheme is used to guarantee that concurrency does not lead to problems</a:t>
            </a:r>
          </a:p>
          <a:p>
            <a:pPr lvl="1"/>
            <a:r>
              <a:rPr lang="en-US" sz="2000" dirty="0"/>
              <a:t>For simplicity, we will ignore durability during this section</a:t>
            </a:r>
          </a:p>
          <a:p>
            <a:pPr lvl="2"/>
            <a:r>
              <a:rPr lang="en-US" sz="1800" dirty="0"/>
              <a:t>So no crashes</a:t>
            </a:r>
          </a:p>
          <a:p>
            <a:pPr lvl="2"/>
            <a:r>
              <a:rPr lang="en-US" sz="1800" dirty="0"/>
              <a:t>Though transactions may still abort</a:t>
            </a:r>
          </a:p>
          <a:p>
            <a:endParaRPr lang="en-US" sz="2400" dirty="0"/>
          </a:p>
          <a:p>
            <a:r>
              <a:rPr lang="en-US" sz="2400" dirty="0"/>
              <a:t>Schedules</a:t>
            </a:r>
          </a:p>
          <a:p>
            <a:endParaRPr lang="en-US" sz="2400" dirty="0"/>
          </a:p>
          <a:p>
            <a:r>
              <a:rPr lang="en-US" sz="2400" dirty="0"/>
              <a:t>When is concurrency okay ?</a:t>
            </a:r>
          </a:p>
          <a:p>
            <a:pPr lvl="1"/>
            <a:r>
              <a:rPr lang="en-US" sz="2000" dirty="0"/>
              <a:t>Serial schedules</a:t>
            </a:r>
          </a:p>
          <a:p>
            <a:pPr lvl="1"/>
            <a:r>
              <a:rPr lang="en-US" sz="2000" dirty="0" err="1"/>
              <a:t>Serializability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73121764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1500" y="948457"/>
            <a:ext cx="8572500" cy="4876800"/>
          </a:xfrm>
        </p:spPr>
        <p:txBody>
          <a:bodyPr/>
          <a:lstStyle/>
          <a:p>
            <a:r>
              <a:rPr lang="en-US" sz="2400" dirty="0"/>
              <a:t>The following transactions are not conflict-serializable: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Not even </a:t>
            </a:r>
            <a:r>
              <a:rPr lang="en-US" sz="2400" i="1" dirty="0"/>
              <a:t>view-</a:t>
            </a:r>
            <a:r>
              <a:rPr lang="en-US" sz="2400" i="1" dirty="0" err="1"/>
              <a:t>serializable</a:t>
            </a:r>
            <a:r>
              <a:rPr lang="en-US" sz="2400" i="1" dirty="0"/>
              <a:t>:</a:t>
            </a:r>
            <a:endParaRPr lang="en-US" sz="2400" dirty="0"/>
          </a:p>
          <a:p>
            <a:pPr lvl="1"/>
            <a:r>
              <a:rPr lang="en-US" sz="2000" dirty="0"/>
              <a:t>if </a:t>
            </a:r>
            <a:r>
              <a:rPr lang="en-US" sz="2000" i="1" dirty="0"/>
              <a:t>T</a:t>
            </a:r>
            <a:r>
              <a:rPr lang="en-US" sz="2000" i="1" baseline="-25000" dirty="0"/>
              <a:t>i</a:t>
            </a:r>
            <a:r>
              <a:rPr lang="en-US" sz="2000" dirty="0"/>
              <a:t> reads initial value of Q in S, must also in S’</a:t>
            </a:r>
          </a:p>
          <a:p>
            <a:pPr lvl="1"/>
            <a:r>
              <a:rPr lang="en-US" sz="2000" dirty="0"/>
              <a:t>if </a:t>
            </a:r>
            <a:r>
              <a:rPr lang="en-US" sz="2000" i="1" dirty="0"/>
              <a:t>T</a:t>
            </a:r>
            <a:r>
              <a:rPr lang="en-US" sz="2000" i="1" baseline="-25000" dirty="0"/>
              <a:t>i</a:t>
            </a:r>
            <a:r>
              <a:rPr lang="en-US" sz="2000" i="1" dirty="0"/>
              <a:t> </a:t>
            </a:r>
            <a:r>
              <a:rPr lang="en-US" sz="2000" dirty="0"/>
              <a:t>reads value written from </a:t>
            </a:r>
            <a:r>
              <a:rPr lang="en-US" sz="2000" i="1" dirty="0" err="1"/>
              <a:t>T</a:t>
            </a:r>
            <a:r>
              <a:rPr lang="en-US" sz="2000" i="1" baseline="-25000" dirty="0" err="1"/>
              <a:t>j</a:t>
            </a:r>
            <a:r>
              <a:rPr lang="en-US" sz="2000" dirty="0"/>
              <a:t> in S, must also in S’</a:t>
            </a:r>
          </a:p>
          <a:p>
            <a:pPr lvl="1"/>
            <a:r>
              <a:rPr lang="en-US" sz="2000" dirty="0"/>
              <a:t>if </a:t>
            </a:r>
            <a:r>
              <a:rPr lang="en-US" sz="2000" i="1" dirty="0"/>
              <a:t>T</a:t>
            </a:r>
            <a:r>
              <a:rPr lang="en-US" sz="2000" i="1" baseline="-25000" dirty="0"/>
              <a:t>i</a:t>
            </a:r>
            <a:r>
              <a:rPr lang="en-US" sz="2000" dirty="0"/>
              <a:t> performs final write to Q in S, must also in S’</a:t>
            </a:r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660484" name="Picture 4"/>
          <p:cNvPicPr>
            <a:picLocks noChangeAspect="1" noChangeArrowheads="1"/>
          </p:cNvPicPr>
          <p:nvPr/>
        </p:nvPicPr>
        <p:blipFill>
          <a:blip r:embed="rId2"/>
          <a:srcRect l="850" t="16997" r="850" b="16997"/>
          <a:stretch>
            <a:fillRect/>
          </a:stretch>
        </p:blipFill>
        <p:spPr bwMode="auto">
          <a:xfrm>
            <a:off x="2392535" y="1537118"/>
            <a:ext cx="2913063" cy="1466850"/>
          </a:xfrm>
          <a:prstGeom prst="rect">
            <a:avLst/>
          </a:prstGeom>
          <a:noFill/>
          <a:ln w="38100" cmpd="dbl">
            <a:solidFill>
              <a:schemeClr val="tx2"/>
            </a:solidFill>
            <a:miter lim="800000"/>
            <a:headEnd/>
            <a:tailEnd/>
          </a:ln>
          <a:effectLst/>
        </p:spPr>
      </p:pic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420557" y="-55382"/>
            <a:ext cx="8483044" cy="847580"/>
          </a:xfrm>
        </p:spPr>
        <p:txBody>
          <a:bodyPr/>
          <a:lstStyle/>
          <a:p>
            <a:r>
              <a:rPr lang="en-US" sz="3200" dirty="0"/>
              <a:t>Time-stamp based CC</a:t>
            </a:r>
          </a:p>
        </p:txBody>
      </p:sp>
    </p:spTree>
    <p:extLst>
      <p:ext uri="{BB962C8B-B14F-4D97-AF65-F5344CB8AC3E}">
        <p14:creationId xmlns:p14="http://schemas.microsoft.com/office/powerpoint/2010/main" val="174731029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43766" y="933013"/>
            <a:ext cx="7862887" cy="5064125"/>
          </a:xfrm>
        </p:spPr>
        <p:txBody>
          <a:bodyPr/>
          <a:lstStyle/>
          <a:p>
            <a:r>
              <a:rPr lang="en-US" sz="2400" dirty="0"/>
              <a:t>Thomas’ Write Rule</a:t>
            </a:r>
          </a:p>
          <a:p>
            <a:pPr lvl="1"/>
            <a:r>
              <a:rPr lang="en-US" sz="1800" i="1" dirty="0"/>
              <a:t>Ignore obsolete writes</a:t>
            </a:r>
            <a:endParaRPr lang="en-US" sz="2000" i="1" dirty="0"/>
          </a:p>
          <a:p>
            <a:endParaRPr lang="en-US" sz="2400" dirty="0"/>
          </a:p>
          <a:p>
            <a:r>
              <a:rPr lang="en-US" sz="2400" dirty="0"/>
              <a:t>Say </a:t>
            </a:r>
            <a:r>
              <a:rPr lang="en-US" sz="2400" i="1" dirty="0"/>
              <a:t>timestamp(T1) &lt; timestamp(T2)</a:t>
            </a:r>
          </a:p>
          <a:p>
            <a:pPr lvl="1"/>
            <a:r>
              <a:rPr lang="en-US" sz="2000" dirty="0"/>
              <a:t>If T1 wants to read data item A</a:t>
            </a:r>
          </a:p>
          <a:p>
            <a:pPr lvl="2"/>
            <a:r>
              <a:rPr lang="en-US" sz="1800" dirty="0"/>
              <a:t>If any transaction with larger time-stamp wrote that data item, then this operation is not permitted, and T1 is </a:t>
            </a:r>
            <a:r>
              <a:rPr lang="en-US" sz="1800" i="1" dirty="0"/>
              <a:t>aborted</a:t>
            </a:r>
          </a:p>
          <a:p>
            <a:pPr lvl="1"/>
            <a:r>
              <a:rPr lang="en-US" sz="2000" dirty="0"/>
              <a:t>If T1 wants to write data item A</a:t>
            </a:r>
          </a:p>
          <a:p>
            <a:pPr lvl="2"/>
            <a:r>
              <a:rPr lang="en-US" sz="1800" dirty="0"/>
              <a:t>If a transaction with larger time-stamp already read </a:t>
            </a:r>
            <a:r>
              <a:rPr lang="en-US" sz="1800" strike="sngStrike" dirty="0"/>
              <a:t>or written</a:t>
            </a:r>
            <a:r>
              <a:rPr lang="en-US" sz="1800" dirty="0"/>
              <a:t> that data item, then the write is </a:t>
            </a:r>
            <a:r>
              <a:rPr lang="en-US" sz="1800" i="1" dirty="0"/>
              <a:t>rejected</a:t>
            </a:r>
            <a:r>
              <a:rPr lang="en-US" sz="1800" dirty="0"/>
              <a:t> and T1 is aborted</a:t>
            </a:r>
          </a:p>
          <a:p>
            <a:pPr lvl="2"/>
            <a:r>
              <a:rPr lang="en-US" sz="1800" i="1" dirty="0">
                <a:solidFill>
                  <a:srgbClr val="FF0000"/>
                </a:solidFill>
              </a:rPr>
              <a:t>If a transaction with larger time-stamp already written that data item, T1’s write is ignored</a:t>
            </a:r>
          </a:p>
          <a:p>
            <a:endParaRPr lang="en-US" sz="2400" dirty="0"/>
          </a:p>
          <a:p>
            <a:pPr lvl="1"/>
            <a:endParaRPr lang="en-US" sz="2000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420557" y="-55382"/>
            <a:ext cx="8483044" cy="847580"/>
          </a:xfrm>
        </p:spPr>
        <p:txBody>
          <a:bodyPr/>
          <a:lstStyle/>
          <a:p>
            <a:r>
              <a:rPr lang="en-US" sz="3200" dirty="0"/>
              <a:t>Time-stamp based CC</a:t>
            </a: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/>
          <a:srcRect l="850" t="16997" r="850" b="16997"/>
          <a:stretch>
            <a:fillRect/>
          </a:stretch>
        </p:blipFill>
        <p:spPr bwMode="auto">
          <a:xfrm>
            <a:off x="5819957" y="389758"/>
            <a:ext cx="2913063" cy="1466850"/>
          </a:xfrm>
          <a:prstGeom prst="rect">
            <a:avLst/>
          </a:prstGeom>
          <a:noFill/>
          <a:ln w="38100" cmpd="dbl">
            <a:solidFill>
              <a:schemeClr val="tx2"/>
            </a:solidFill>
            <a:miter lim="800000"/>
            <a:headEnd/>
            <a:tailEnd/>
          </a:ln>
          <a:effectLst/>
        </p:spPr>
      </p:pic>
      <p:grpSp>
        <p:nvGrpSpPr>
          <p:cNvPr id="8" name="Group 7"/>
          <p:cNvGrpSpPr/>
          <p:nvPr/>
        </p:nvGrpSpPr>
        <p:grpSpPr>
          <a:xfrm>
            <a:off x="4353050" y="1378275"/>
            <a:ext cx="1556546" cy="369332"/>
            <a:chOff x="4353050" y="1378275"/>
            <a:chExt cx="1556546" cy="369332"/>
          </a:xfrm>
        </p:grpSpPr>
        <p:cxnSp>
          <p:nvCxnSpPr>
            <p:cNvPr id="3" name="Straight Arrow Connector 2"/>
            <p:cNvCxnSpPr/>
            <p:nvPr/>
          </p:nvCxnSpPr>
          <p:spPr bwMode="auto">
            <a:xfrm>
              <a:off x="5238543" y="1587542"/>
              <a:ext cx="671053" cy="108241"/>
            </a:xfrm>
            <a:prstGeom prst="straightConnector1">
              <a:avLst/>
            </a:prstGeom>
            <a:ln w="19050" cmpd="sng">
              <a:solidFill>
                <a:srgbClr val="FF0000"/>
              </a:solidFill>
              <a:headEnd type="none" w="med" len="med"/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" name="TextBox 5"/>
            <p:cNvSpPr txBox="1"/>
            <p:nvPr/>
          </p:nvSpPr>
          <p:spPr>
            <a:xfrm>
              <a:off x="4353050" y="1378275"/>
              <a:ext cx="9547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ignored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94258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3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3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32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32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32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32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824173"/>
            <a:ext cx="8229600" cy="4033982"/>
          </a:xfrm>
        </p:spPr>
        <p:txBody>
          <a:bodyPr/>
          <a:lstStyle/>
          <a:p>
            <a:r>
              <a:rPr lang="en-US" sz="2800" dirty="0"/>
              <a:t>Time-stamp based</a:t>
            </a:r>
          </a:p>
          <a:p>
            <a:pPr lvl="1"/>
            <a:r>
              <a:rPr lang="en-US" sz="2400" dirty="0"/>
              <a:t>Many potential problems</a:t>
            </a:r>
          </a:p>
          <a:p>
            <a:pPr lvl="2"/>
            <a:r>
              <a:rPr lang="en-US" sz="2000" dirty="0"/>
              <a:t>Starvation</a:t>
            </a:r>
          </a:p>
          <a:p>
            <a:pPr lvl="2"/>
            <a:r>
              <a:rPr lang="en-US" sz="2000" dirty="0"/>
              <a:t>Non-recoverable</a:t>
            </a:r>
          </a:p>
          <a:p>
            <a:pPr lvl="2"/>
            <a:r>
              <a:rPr lang="en-US" sz="2000" dirty="0"/>
              <a:t>Cascading rollbacks required</a:t>
            </a:r>
          </a:p>
          <a:p>
            <a:pPr lvl="2"/>
            <a:endParaRPr lang="en-US" sz="2000" dirty="0"/>
          </a:p>
          <a:p>
            <a:pPr lvl="1"/>
            <a:r>
              <a:rPr lang="en-US" sz="2400" dirty="0"/>
              <a:t>Most can be solved fairly easily</a:t>
            </a:r>
          </a:p>
          <a:p>
            <a:pPr lvl="2"/>
            <a:r>
              <a:rPr lang="en-US" sz="2000" dirty="0"/>
              <a:t>Read up</a:t>
            </a:r>
          </a:p>
          <a:p>
            <a:pPr lvl="2"/>
            <a:endParaRPr lang="en-US" sz="2000" dirty="0"/>
          </a:p>
          <a:p>
            <a:pPr lvl="1"/>
            <a:r>
              <a:rPr lang="en-US" sz="2400" dirty="0"/>
              <a:t>Remember: We can always put more and more restrictions on what the transactions can do to ensure these things</a:t>
            </a:r>
          </a:p>
          <a:p>
            <a:pPr lvl="2"/>
            <a:r>
              <a:rPr lang="en-US" sz="2000" dirty="0"/>
              <a:t>The goal is to </a:t>
            </a:r>
            <a:r>
              <a:rPr lang="en-US" sz="2000" i="1" dirty="0"/>
              <a:t>find the minimal set of restrictions to as to not hinder concurrency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420557" y="-55382"/>
            <a:ext cx="8483044" cy="847580"/>
          </a:xfrm>
        </p:spPr>
        <p:txBody>
          <a:bodyPr/>
          <a:lstStyle/>
          <a:p>
            <a:r>
              <a:rPr lang="en-US" sz="3200" dirty="0"/>
              <a:t>Other CC Schemes</a:t>
            </a:r>
          </a:p>
        </p:txBody>
      </p:sp>
    </p:spTree>
    <p:extLst>
      <p:ext uri="{BB962C8B-B14F-4D97-AF65-F5344CB8AC3E}">
        <p14:creationId xmlns:p14="http://schemas.microsoft.com/office/powerpoint/2010/main" val="998611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5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52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52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52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52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529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Other CC Schemes</a:t>
            </a:r>
          </a:p>
        </p:txBody>
      </p:sp>
      <p:sp>
        <p:nvSpPr>
          <p:cNvPr id="696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1500" y="1114425"/>
            <a:ext cx="8226425" cy="4876800"/>
          </a:xfrm>
        </p:spPr>
        <p:txBody>
          <a:bodyPr/>
          <a:lstStyle/>
          <a:p>
            <a:r>
              <a:rPr lang="en-US" dirty="0"/>
              <a:t>Optimistic concurrency control</a:t>
            </a:r>
          </a:p>
          <a:p>
            <a:pPr lvl="1"/>
            <a:r>
              <a:rPr lang="en-US" dirty="0"/>
              <a:t>Also called validation-based 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Intuition </a:t>
            </a:r>
          </a:p>
          <a:p>
            <a:pPr lvl="2"/>
            <a:r>
              <a:rPr lang="en-US" dirty="0"/>
              <a:t>Let the transactions execute as they wish</a:t>
            </a:r>
          </a:p>
          <a:p>
            <a:pPr lvl="2"/>
            <a:r>
              <a:rPr lang="en-US" dirty="0"/>
              <a:t>At the very end when they are about to commit, check if there might be any problems/conflicts </a:t>
            </a:r>
            <a:r>
              <a:rPr lang="en-US" dirty="0" err="1"/>
              <a:t>etc</a:t>
            </a:r>
            <a:endParaRPr lang="en-US" dirty="0"/>
          </a:p>
          <a:p>
            <a:pPr lvl="3"/>
            <a:r>
              <a:rPr lang="en-US" dirty="0"/>
              <a:t>If no, let it commit</a:t>
            </a:r>
          </a:p>
          <a:p>
            <a:pPr lvl="3"/>
            <a:r>
              <a:rPr lang="en-US" dirty="0"/>
              <a:t>If yes, abort and restart</a:t>
            </a:r>
          </a:p>
          <a:p>
            <a:pPr lvl="3"/>
            <a:endParaRPr lang="en-US" dirty="0"/>
          </a:p>
          <a:p>
            <a:pPr lvl="1"/>
            <a:r>
              <a:rPr lang="en-US" dirty="0"/>
              <a:t>The hope is that there won’t be too many problems/aborts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337308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199" y="122238"/>
            <a:ext cx="8340725" cy="847580"/>
          </a:xfrm>
        </p:spPr>
        <p:txBody>
          <a:bodyPr/>
          <a:lstStyle/>
          <a:p>
            <a:r>
              <a:rPr lang="en-US" sz="3200" dirty="0"/>
              <a:t>Isolation Levels: Snapshot Isolation</a:t>
            </a:r>
          </a:p>
        </p:txBody>
      </p:sp>
      <p:sp>
        <p:nvSpPr>
          <p:cNvPr id="696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3583" y="1114425"/>
            <a:ext cx="8411135" cy="4876800"/>
          </a:xfrm>
        </p:spPr>
        <p:txBody>
          <a:bodyPr/>
          <a:lstStyle/>
          <a:p>
            <a:r>
              <a:rPr lang="en-US" sz="2800" dirty="0"/>
              <a:t>Very popular scheme, used as the primary scheme by many systems including Oracle, </a:t>
            </a:r>
            <a:r>
              <a:rPr lang="en-US" sz="2800" dirty="0" err="1"/>
              <a:t>PostgreSQL</a:t>
            </a:r>
            <a:r>
              <a:rPr lang="en-US" sz="2800" dirty="0"/>
              <a:t> etc…</a:t>
            </a:r>
          </a:p>
          <a:p>
            <a:pPr lvl="1"/>
            <a:r>
              <a:rPr lang="en-US" sz="2400" dirty="0"/>
              <a:t>Several others support this in addition to locking-based protocol</a:t>
            </a:r>
          </a:p>
          <a:p>
            <a:pPr lvl="1"/>
            <a:endParaRPr lang="en-US" sz="2400" dirty="0"/>
          </a:p>
          <a:p>
            <a:r>
              <a:rPr lang="en-US" sz="2800" dirty="0"/>
              <a:t>A type of “optimistic concurrency control”</a:t>
            </a:r>
          </a:p>
          <a:p>
            <a:endParaRPr lang="en-US" sz="2800" dirty="0"/>
          </a:p>
          <a:p>
            <a:r>
              <a:rPr lang="en-US" sz="2800" dirty="0"/>
              <a:t>Key idea: </a:t>
            </a:r>
          </a:p>
          <a:p>
            <a:pPr lvl="1"/>
            <a:r>
              <a:rPr lang="en-US" sz="2400" dirty="0"/>
              <a:t>For each object, maintain past “versions” of the data along with timestamps</a:t>
            </a:r>
          </a:p>
          <a:p>
            <a:pPr lvl="2"/>
            <a:r>
              <a:rPr lang="en-US" sz="2000" dirty="0"/>
              <a:t>Every update to an object causes a new version to be generated</a:t>
            </a:r>
          </a:p>
        </p:txBody>
      </p:sp>
    </p:spTree>
    <p:extLst>
      <p:ext uri="{BB962C8B-B14F-4D97-AF65-F5344CB8AC3E}">
        <p14:creationId xmlns:p14="http://schemas.microsoft.com/office/powerpoint/2010/main" val="3610832479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199" y="122238"/>
            <a:ext cx="8340725" cy="847580"/>
          </a:xfrm>
        </p:spPr>
        <p:txBody>
          <a:bodyPr/>
          <a:lstStyle/>
          <a:p>
            <a:r>
              <a:rPr lang="en-US" sz="3200" dirty="0"/>
              <a:t>Isolation Levels: Snapshot Isolation</a:t>
            </a:r>
          </a:p>
        </p:txBody>
      </p:sp>
      <p:sp>
        <p:nvSpPr>
          <p:cNvPr id="696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1500" y="1114425"/>
            <a:ext cx="8226425" cy="5443300"/>
          </a:xfrm>
        </p:spPr>
        <p:txBody>
          <a:bodyPr/>
          <a:lstStyle/>
          <a:p>
            <a:r>
              <a:rPr lang="en-US" sz="2000" dirty="0"/>
              <a:t>Read queries:</a:t>
            </a:r>
          </a:p>
          <a:p>
            <a:pPr lvl="1"/>
            <a:r>
              <a:rPr lang="en-US" sz="1800" dirty="0"/>
              <a:t>Let “t” be the “time-stamp” of the query, i.e., the time at which it entered the system</a:t>
            </a:r>
          </a:p>
          <a:p>
            <a:pPr lvl="1"/>
            <a:r>
              <a:rPr lang="en-US" sz="1800" dirty="0"/>
              <a:t>Query satisfied by version of the data at time “t”</a:t>
            </a:r>
          </a:p>
          <a:p>
            <a:pPr lvl="2"/>
            <a:r>
              <a:rPr lang="en-US" sz="1600" dirty="0"/>
              <a:t>Even if the data changed in between, provide an old version</a:t>
            </a:r>
          </a:p>
          <a:p>
            <a:pPr lvl="1"/>
            <a:r>
              <a:rPr lang="en-US" sz="1800" dirty="0"/>
              <a:t>No locks needed, no waiting for any other transactions or queries</a:t>
            </a:r>
          </a:p>
          <a:p>
            <a:pPr lvl="1"/>
            <a:r>
              <a:rPr lang="en-US" sz="1800" dirty="0"/>
              <a:t>The query executes on a consistent snapshot of the database</a:t>
            </a:r>
          </a:p>
          <a:p>
            <a:r>
              <a:rPr lang="en-US" sz="2000" dirty="0"/>
              <a:t>Update queries (transactions):</a:t>
            </a:r>
          </a:p>
          <a:p>
            <a:pPr lvl="1"/>
            <a:r>
              <a:rPr lang="en-US" sz="1800" dirty="0"/>
              <a:t>Reads processed as above on a snapshot</a:t>
            </a:r>
          </a:p>
          <a:p>
            <a:pPr lvl="1"/>
            <a:r>
              <a:rPr lang="en-US" sz="1800" dirty="0"/>
              <a:t>Writes are done in private storage</a:t>
            </a:r>
          </a:p>
          <a:p>
            <a:pPr lvl="1"/>
            <a:r>
              <a:rPr lang="en-US" sz="1800" dirty="0"/>
              <a:t>At commit time, for each object that was written, check if some other transaction updated the data item since this transaction started</a:t>
            </a:r>
          </a:p>
          <a:p>
            <a:pPr lvl="2"/>
            <a:r>
              <a:rPr lang="en-US" sz="1600" dirty="0"/>
              <a:t>If yes, then abort and restart</a:t>
            </a:r>
          </a:p>
          <a:p>
            <a:pPr lvl="2"/>
            <a:r>
              <a:rPr lang="en-US" sz="1600" dirty="0"/>
              <a:t>If no, make all the writes public simultaneously (by making new versions)</a:t>
            </a:r>
          </a:p>
          <a:p>
            <a:pPr lvl="1"/>
            <a:endParaRPr lang="en-US" sz="18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168655110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8458200" cy="847580"/>
          </a:xfrm>
        </p:spPr>
        <p:txBody>
          <a:bodyPr/>
          <a:lstStyle/>
          <a:p>
            <a:r>
              <a:rPr lang="en-US" sz="3200" dirty="0"/>
              <a:t>Isolation Levels: Snapshot Isolation</a:t>
            </a:r>
          </a:p>
        </p:txBody>
      </p:sp>
      <p:sp>
        <p:nvSpPr>
          <p:cNvPr id="696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1500" y="1114425"/>
            <a:ext cx="8226425" cy="5443300"/>
          </a:xfrm>
        </p:spPr>
        <p:txBody>
          <a:bodyPr/>
          <a:lstStyle/>
          <a:p>
            <a:r>
              <a:rPr lang="en-US" sz="2400" dirty="0"/>
              <a:t>Advantages:</a:t>
            </a:r>
          </a:p>
          <a:p>
            <a:pPr lvl="1"/>
            <a:r>
              <a:rPr lang="en-US" sz="2000" dirty="0"/>
              <a:t>Read </a:t>
            </a:r>
            <a:r>
              <a:rPr lang="en-US" sz="2000" dirty="0" err="1"/>
              <a:t>querys</a:t>
            </a:r>
            <a:r>
              <a:rPr lang="en-US" sz="2000" dirty="0"/>
              <a:t> don’t block at all, and runs very fast</a:t>
            </a:r>
          </a:p>
          <a:p>
            <a:pPr lvl="1"/>
            <a:r>
              <a:rPr lang="en-US" sz="2000" dirty="0"/>
              <a:t>As long as conflicts are rare, update transactions don’t abort either</a:t>
            </a:r>
          </a:p>
          <a:p>
            <a:pPr lvl="1"/>
            <a:r>
              <a:rPr lang="en-US" sz="2000" dirty="0"/>
              <a:t>Overall better performance than locking-based protocols</a:t>
            </a:r>
          </a:p>
          <a:p>
            <a:pPr lvl="1"/>
            <a:endParaRPr lang="en-US" sz="2000" dirty="0"/>
          </a:p>
          <a:p>
            <a:r>
              <a:rPr lang="en-US" sz="2400" dirty="0"/>
              <a:t>Major disadvantage:</a:t>
            </a:r>
          </a:p>
          <a:p>
            <a:pPr lvl="1"/>
            <a:r>
              <a:rPr lang="en-US" sz="2000" dirty="0"/>
              <a:t>Not </a:t>
            </a:r>
            <a:r>
              <a:rPr lang="en-US" sz="2000" dirty="0" err="1"/>
              <a:t>serializable</a:t>
            </a:r>
            <a:endParaRPr lang="en-US" sz="2000" dirty="0"/>
          </a:p>
          <a:p>
            <a:pPr lvl="1"/>
            <a:r>
              <a:rPr lang="en-US" sz="2000" dirty="0"/>
              <a:t>Inconsistencies may be introduced</a:t>
            </a:r>
          </a:p>
          <a:p>
            <a:pPr lvl="1"/>
            <a:r>
              <a:rPr lang="en-US" sz="2000" dirty="0"/>
              <a:t>See the </a:t>
            </a:r>
            <a:r>
              <a:rPr lang="en-US" sz="2000" dirty="0" err="1"/>
              <a:t>wikipedia</a:t>
            </a:r>
            <a:r>
              <a:rPr lang="en-US" sz="2000" dirty="0"/>
              <a:t> article for more details and an example</a:t>
            </a:r>
          </a:p>
          <a:p>
            <a:pPr lvl="2"/>
            <a:r>
              <a:rPr lang="en-US" sz="1800" dirty="0"/>
              <a:t>http://</a:t>
            </a:r>
            <a:r>
              <a:rPr lang="en-US" sz="1800" dirty="0" err="1"/>
              <a:t>en.wikipedia.org</a:t>
            </a:r>
            <a:r>
              <a:rPr lang="en-US" sz="1800" dirty="0"/>
              <a:t>/wiki/</a:t>
            </a:r>
            <a:r>
              <a:rPr lang="en-US" sz="1800" dirty="0" err="1"/>
              <a:t>Snapshot_isolation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630714665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“Phantom” problem</a:t>
            </a:r>
          </a:p>
        </p:txBody>
      </p:sp>
      <p:sp>
        <p:nvSpPr>
          <p:cNvPr id="70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/>
              <a:t>An interesting problem that comes up for dynamic databases</a:t>
            </a:r>
          </a:p>
          <a:p>
            <a:r>
              <a:rPr lang="en-US" sz="2000" dirty="0"/>
              <a:t>Schema: </a:t>
            </a:r>
            <a:r>
              <a:rPr lang="en-US" sz="2000" i="1" dirty="0"/>
              <a:t>accounts(</a:t>
            </a:r>
            <a:r>
              <a:rPr lang="en-US" sz="2000" i="1" dirty="0" err="1"/>
              <a:t>acct_no</a:t>
            </a:r>
            <a:r>
              <a:rPr lang="en-US" sz="2000" i="1" dirty="0"/>
              <a:t>, balance, </a:t>
            </a:r>
            <a:r>
              <a:rPr lang="en-US" sz="2000" i="1" dirty="0" err="1"/>
              <a:t>zipcode</a:t>
            </a:r>
            <a:r>
              <a:rPr lang="en-US" sz="2000" i="1" dirty="0"/>
              <a:t>, …)</a:t>
            </a:r>
            <a:endParaRPr lang="en-US" sz="2000" dirty="0"/>
          </a:p>
          <a:p>
            <a:r>
              <a:rPr lang="en-US" sz="2000" dirty="0"/>
              <a:t>Transaction 1: Find the number of accounts in </a:t>
            </a:r>
            <a:r>
              <a:rPr lang="en-US" sz="2000" i="1" dirty="0" err="1"/>
              <a:t>zipcode</a:t>
            </a:r>
            <a:r>
              <a:rPr lang="en-US" sz="2000" i="1" dirty="0"/>
              <a:t> = 20742, </a:t>
            </a:r>
            <a:r>
              <a:rPr lang="en-US" sz="2000" dirty="0"/>
              <a:t>and divide $1,000,000 between them</a:t>
            </a:r>
            <a:endParaRPr lang="en-US" sz="2000" i="1" dirty="0"/>
          </a:p>
          <a:p>
            <a:r>
              <a:rPr lang="en-US" sz="2000" dirty="0"/>
              <a:t>Transaction 2: Insert </a:t>
            </a:r>
            <a:r>
              <a:rPr lang="en-US" sz="2000" i="1" dirty="0"/>
              <a:t>&lt;</a:t>
            </a:r>
            <a:r>
              <a:rPr lang="en-US" sz="2000" i="1" dirty="0" err="1"/>
              <a:t>acctX</a:t>
            </a:r>
            <a:r>
              <a:rPr lang="en-US" sz="2000" i="1" dirty="0"/>
              <a:t>, …, 20742, …&gt;</a:t>
            </a:r>
            <a:endParaRPr lang="en-US" sz="2000" dirty="0"/>
          </a:p>
          <a:p>
            <a:r>
              <a:rPr lang="en-US" sz="2000" dirty="0"/>
              <a:t>Execution sequence:</a:t>
            </a:r>
          </a:p>
          <a:p>
            <a:pPr lvl="1"/>
            <a:r>
              <a:rPr lang="en-US" sz="1800" dirty="0"/>
              <a:t>T1 locks all tuples corresponding to “</a:t>
            </a:r>
            <a:r>
              <a:rPr lang="en-US" sz="1800" dirty="0" err="1"/>
              <a:t>zipcode</a:t>
            </a:r>
            <a:r>
              <a:rPr lang="en-US" sz="1800" dirty="0"/>
              <a:t> = 20742”, finds the total number of accounts (= </a:t>
            </a:r>
            <a:r>
              <a:rPr lang="en-US" sz="1800" dirty="0" err="1"/>
              <a:t>num_accounts</a:t>
            </a:r>
            <a:r>
              <a:rPr lang="en-US" sz="1800" dirty="0"/>
              <a:t>)</a:t>
            </a:r>
          </a:p>
          <a:p>
            <a:pPr lvl="1"/>
            <a:r>
              <a:rPr lang="en-US" sz="1800" dirty="0"/>
              <a:t>T2 does the insert</a:t>
            </a:r>
          </a:p>
          <a:p>
            <a:pPr lvl="1"/>
            <a:r>
              <a:rPr lang="en-US" sz="1800" dirty="0"/>
              <a:t>T1 computes 1,000,000/</a:t>
            </a:r>
            <a:r>
              <a:rPr lang="en-US" sz="1800" dirty="0" err="1"/>
              <a:t>num_accounts</a:t>
            </a:r>
            <a:endParaRPr lang="en-US" sz="1800" dirty="0"/>
          </a:p>
          <a:p>
            <a:pPr lvl="1"/>
            <a:r>
              <a:rPr lang="en-US" sz="1800" dirty="0"/>
              <a:t>When T1 accesses the relation again to update the balances, it finds one new (“phantom”) tuple (the new tuple that T2 inserted)</a:t>
            </a:r>
          </a:p>
          <a:p>
            <a:r>
              <a:rPr lang="en-US" sz="2000" dirty="0"/>
              <a:t>Not serializable</a:t>
            </a:r>
          </a:p>
        </p:txBody>
      </p:sp>
    </p:spTree>
    <p:extLst>
      <p:ext uri="{BB962C8B-B14F-4D97-AF65-F5344CB8AC3E}">
        <p14:creationId xmlns:p14="http://schemas.microsoft.com/office/powerpoint/2010/main" val="179991012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ext Box 1"/>
          <p:cNvSpPr txBox="1">
            <a:spLocks noChangeArrowheads="1"/>
          </p:cNvSpPr>
          <p:nvPr/>
        </p:nvSpPr>
        <p:spPr bwMode="auto">
          <a:xfrm>
            <a:off x="0" y="60486"/>
            <a:ext cx="9123840" cy="6797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92807" rIns="0" bIns="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9pPr>
          </a:lstStyle>
          <a:p>
            <a:pPr algn="ctr" hangingPunct="1">
              <a:lnSpc>
                <a:spcPct val="71000"/>
              </a:lnSpc>
              <a:spcBef>
                <a:spcPts val="635"/>
              </a:spcBef>
            </a:pPr>
            <a:r>
              <a:rPr lang="de-DE" sz="4000" dirty="0" err="1">
                <a:solidFill>
                  <a:srgbClr val="FF0000"/>
                </a:solidFill>
              </a:rPr>
              <a:t>Recovery</a:t>
            </a:r>
            <a:endParaRPr lang="de-DE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094094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8610" name="Rectangle 2"/>
          <p:cNvSpPr>
            <a:spLocks noGrp="1" noChangeArrowheads="1"/>
          </p:cNvSpPr>
          <p:nvPr>
            <p:ph type="title"/>
          </p:nvPr>
        </p:nvSpPr>
        <p:spPr>
          <a:xfrm>
            <a:off x="359509" y="-55382"/>
            <a:ext cx="7543800" cy="847580"/>
          </a:xfrm>
        </p:spPr>
        <p:txBody>
          <a:bodyPr/>
          <a:lstStyle/>
          <a:p>
            <a:r>
              <a:rPr lang="en-US"/>
              <a:t>Context</a:t>
            </a:r>
          </a:p>
        </p:txBody>
      </p:sp>
      <p:sp>
        <p:nvSpPr>
          <p:cNvPr id="708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9509" y="1046198"/>
            <a:ext cx="8229600" cy="4033982"/>
          </a:xfrm>
        </p:spPr>
        <p:txBody>
          <a:bodyPr/>
          <a:lstStyle/>
          <a:p>
            <a:r>
              <a:rPr lang="en-US" sz="2800"/>
              <a:t>ACID properties:</a:t>
            </a:r>
          </a:p>
          <a:p>
            <a:pPr lvl="1"/>
            <a:r>
              <a:rPr lang="en-US" sz="2400"/>
              <a:t>We have talked about Isolation and Consistency</a:t>
            </a:r>
          </a:p>
          <a:p>
            <a:pPr lvl="1"/>
            <a:r>
              <a:rPr lang="en-US" sz="2400"/>
              <a:t>How do we guarantee Atomicity and Durability ?</a:t>
            </a:r>
          </a:p>
          <a:p>
            <a:pPr lvl="2"/>
            <a:r>
              <a:rPr lang="en-US" sz="2000"/>
              <a:t>Atomicity: Two problems</a:t>
            </a:r>
          </a:p>
          <a:p>
            <a:pPr lvl="3"/>
            <a:r>
              <a:rPr lang="en-US" sz="1800"/>
              <a:t>Part of the transaction is done, but we want to cancel it</a:t>
            </a:r>
          </a:p>
          <a:p>
            <a:pPr lvl="4"/>
            <a:r>
              <a:rPr lang="en-US" sz="1800"/>
              <a:t>ABORT/ROLLBACK</a:t>
            </a:r>
          </a:p>
          <a:p>
            <a:pPr lvl="3"/>
            <a:r>
              <a:rPr lang="en-US" sz="1800"/>
              <a:t>System crashes during the transaction. Some changes made it to the disk, some didn’t.</a:t>
            </a:r>
          </a:p>
          <a:p>
            <a:pPr lvl="2"/>
            <a:r>
              <a:rPr lang="en-US" sz="2000"/>
              <a:t>Durability:</a:t>
            </a:r>
          </a:p>
          <a:p>
            <a:pPr lvl="3"/>
            <a:r>
              <a:rPr lang="en-US" sz="1800"/>
              <a:t>Transaction finished. User notified. But changes not sent to disk yet (for performance reasons). System crashed.</a:t>
            </a:r>
          </a:p>
          <a:p>
            <a:pPr lvl="3"/>
            <a:endParaRPr lang="en-US" sz="1800"/>
          </a:p>
          <a:p>
            <a:r>
              <a:rPr lang="en-US" sz="2800"/>
              <a:t>Essentially similar solutions</a:t>
            </a:r>
          </a:p>
        </p:txBody>
      </p:sp>
    </p:spTree>
    <p:extLst>
      <p:ext uri="{BB962C8B-B14F-4D97-AF65-F5344CB8AC3E}">
        <p14:creationId xmlns:p14="http://schemas.microsoft.com/office/powerpoint/2010/main" val="1057706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86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86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86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86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86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86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86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674" name="Rectangle 2"/>
          <p:cNvSpPr>
            <a:spLocks noGrp="1" noChangeArrowheads="1"/>
          </p:cNvSpPr>
          <p:nvPr>
            <p:ph type="title"/>
          </p:nvPr>
        </p:nvSpPr>
        <p:spPr>
          <a:xfrm>
            <a:off x="593725" y="95250"/>
            <a:ext cx="8077200" cy="609600"/>
          </a:xfrm>
        </p:spPr>
        <p:txBody>
          <a:bodyPr/>
          <a:lstStyle/>
          <a:p>
            <a:r>
              <a:rPr lang="en-US"/>
              <a:t>A Schedule</a:t>
            </a:r>
          </a:p>
        </p:txBody>
      </p:sp>
      <p:sp>
        <p:nvSpPr>
          <p:cNvPr id="540678" name="Text Box 6"/>
          <p:cNvSpPr txBox="1">
            <a:spLocks noChangeArrowheads="1"/>
          </p:cNvSpPr>
          <p:nvPr/>
        </p:nvSpPr>
        <p:spPr bwMode="auto">
          <a:xfrm>
            <a:off x="973662" y="2107736"/>
            <a:ext cx="1143000" cy="201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/>
              <a:t>T1</a:t>
            </a:r>
          </a:p>
          <a:p>
            <a:pPr algn="l"/>
            <a:r>
              <a:rPr lang="en-US" dirty="0"/>
              <a:t>read(A)</a:t>
            </a:r>
          </a:p>
          <a:p>
            <a:pPr algn="l"/>
            <a:r>
              <a:rPr lang="en-US" dirty="0"/>
              <a:t>A = A -50</a:t>
            </a:r>
          </a:p>
          <a:p>
            <a:pPr algn="l"/>
            <a:r>
              <a:rPr lang="en-US" dirty="0"/>
              <a:t>write(A)</a:t>
            </a:r>
          </a:p>
          <a:p>
            <a:pPr algn="l"/>
            <a:r>
              <a:rPr lang="en-US" dirty="0"/>
              <a:t>read(B)</a:t>
            </a:r>
          </a:p>
          <a:p>
            <a:pPr algn="l"/>
            <a:r>
              <a:rPr lang="en-US" dirty="0"/>
              <a:t>B=B+50</a:t>
            </a:r>
          </a:p>
          <a:p>
            <a:pPr algn="l"/>
            <a:r>
              <a:rPr lang="en-US" dirty="0"/>
              <a:t>write(B)</a:t>
            </a:r>
          </a:p>
        </p:txBody>
      </p:sp>
      <p:sp>
        <p:nvSpPr>
          <p:cNvPr id="540679" name="Text Box 7"/>
          <p:cNvSpPr txBox="1">
            <a:spLocks noChangeArrowheads="1"/>
          </p:cNvSpPr>
          <p:nvPr/>
        </p:nvSpPr>
        <p:spPr bwMode="auto">
          <a:xfrm>
            <a:off x="3119962" y="2133136"/>
            <a:ext cx="1384300" cy="421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/>
              <a:t>T2</a:t>
            </a:r>
          </a:p>
          <a:p>
            <a:pPr algn="l"/>
            <a:endParaRPr lang="en-US"/>
          </a:p>
          <a:p>
            <a:pPr algn="l"/>
            <a:endParaRPr lang="en-US"/>
          </a:p>
          <a:p>
            <a:pPr algn="l"/>
            <a:endParaRPr lang="en-US"/>
          </a:p>
          <a:p>
            <a:pPr algn="l"/>
            <a:endParaRPr lang="en-US"/>
          </a:p>
          <a:p>
            <a:pPr algn="l"/>
            <a:endParaRPr lang="en-US"/>
          </a:p>
          <a:p>
            <a:pPr algn="l"/>
            <a:endParaRPr lang="en-US"/>
          </a:p>
          <a:p>
            <a:pPr algn="l"/>
            <a:endParaRPr lang="en-US"/>
          </a:p>
          <a:p>
            <a:pPr algn="l"/>
            <a:r>
              <a:rPr lang="en-US"/>
              <a:t>read(A)</a:t>
            </a:r>
          </a:p>
          <a:p>
            <a:pPr algn="l"/>
            <a:r>
              <a:rPr lang="en-US"/>
              <a:t>tmp = A*0.1</a:t>
            </a:r>
          </a:p>
          <a:p>
            <a:pPr algn="l"/>
            <a:r>
              <a:rPr lang="en-US"/>
              <a:t>A = A – tmp</a:t>
            </a:r>
          </a:p>
          <a:p>
            <a:pPr algn="l"/>
            <a:r>
              <a:rPr lang="en-US"/>
              <a:t>write(A)</a:t>
            </a:r>
          </a:p>
          <a:p>
            <a:pPr algn="l"/>
            <a:r>
              <a:rPr lang="en-US"/>
              <a:t>read(B)</a:t>
            </a:r>
          </a:p>
          <a:p>
            <a:pPr algn="l"/>
            <a:r>
              <a:rPr lang="en-US"/>
              <a:t>B = B+ tmp</a:t>
            </a:r>
          </a:p>
          <a:p>
            <a:pPr algn="l"/>
            <a:r>
              <a:rPr lang="en-US"/>
              <a:t>write(B)</a:t>
            </a:r>
          </a:p>
        </p:txBody>
      </p:sp>
      <p:sp>
        <p:nvSpPr>
          <p:cNvPr id="540680" name="Line 8"/>
          <p:cNvSpPr>
            <a:spLocks noChangeShapeType="1"/>
          </p:cNvSpPr>
          <p:nvPr/>
        </p:nvSpPr>
        <p:spPr bwMode="auto">
          <a:xfrm>
            <a:off x="938737" y="2425236"/>
            <a:ext cx="40513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0681" name="Line 9"/>
          <p:cNvSpPr>
            <a:spLocks noChangeShapeType="1"/>
          </p:cNvSpPr>
          <p:nvPr/>
        </p:nvSpPr>
        <p:spPr bwMode="auto">
          <a:xfrm>
            <a:off x="2658000" y="2225211"/>
            <a:ext cx="0" cy="411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0682" name="Text Box 10"/>
          <p:cNvSpPr txBox="1">
            <a:spLocks noChangeArrowheads="1"/>
          </p:cNvSpPr>
          <p:nvPr/>
        </p:nvSpPr>
        <p:spPr bwMode="auto">
          <a:xfrm>
            <a:off x="1014937" y="553574"/>
            <a:ext cx="675069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/>
              <a:t>Transactions:</a:t>
            </a:r>
          </a:p>
          <a:p>
            <a:pPr algn="l"/>
            <a:r>
              <a:rPr lang="en-US" dirty="0"/>
              <a:t>             T1:   transfers $50 from A to B</a:t>
            </a:r>
          </a:p>
          <a:p>
            <a:pPr algn="l"/>
            <a:r>
              <a:rPr lang="en-US" dirty="0"/>
              <a:t>             T2:   transfers 10% of A to B</a:t>
            </a:r>
          </a:p>
          <a:p>
            <a:pPr algn="l"/>
            <a:r>
              <a:rPr lang="en-US" dirty="0"/>
              <a:t>Application constraint: A + B is constant (</a:t>
            </a:r>
            <a:r>
              <a:rPr lang="en-US" i="1" dirty="0" err="1"/>
              <a:t>checking+saving</a:t>
            </a:r>
            <a:r>
              <a:rPr lang="en-US" i="1" dirty="0"/>
              <a:t> accts)</a:t>
            </a:r>
            <a:endParaRPr lang="en-US" dirty="0"/>
          </a:p>
        </p:txBody>
      </p:sp>
      <p:sp>
        <p:nvSpPr>
          <p:cNvPr id="540687" name="Text Box 15"/>
          <p:cNvSpPr txBox="1">
            <a:spLocks noChangeArrowheads="1"/>
          </p:cNvSpPr>
          <p:nvPr/>
        </p:nvSpPr>
        <p:spPr bwMode="auto">
          <a:xfrm>
            <a:off x="5167836" y="2798299"/>
            <a:ext cx="3368391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2000" dirty="0">
                <a:solidFill>
                  <a:srgbClr val="800000"/>
                </a:solidFill>
              </a:rPr>
              <a:t>Effect:      </a:t>
            </a:r>
            <a:r>
              <a:rPr lang="en-US" sz="2000" u="sng" dirty="0">
                <a:solidFill>
                  <a:srgbClr val="800000"/>
                </a:solidFill>
              </a:rPr>
              <a:t>Before</a:t>
            </a:r>
            <a:r>
              <a:rPr lang="en-US" sz="2000" dirty="0">
                <a:solidFill>
                  <a:srgbClr val="800000"/>
                </a:solidFill>
              </a:rPr>
              <a:t>       </a:t>
            </a:r>
            <a:r>
              <a:rPr lang="en-US" sz="2000" u="sng" dirty="0">
                <a:solidFill>
                  <a:srgbClr val="800000"/>
                </a:solidFill>
              </a:rPr>
              <a:t>After</a:t>
            </a:r>
          </a:p>
          <a:p>
            <a:r>
              <a:rPr lang="en-US" sz="2000" dirty="0">
                <a:solidFill>
                  <a:srgbClr val="800000"/>
                </a:solidFill>
              </a:rPr>
              <a:t>A      100          45</a:t>
            </a:r>
          </a:p>
          <a:p>
            <a:r>
              <a:rPr lang="en-US" sz="2000" dirty="0">
                <a:solidFill>
                  <a:srgbClr val="800000"/>
                </a:solidFill>
              </a:rPr>
              <a:t>B        50        105</a:t>
            </a:r>
          </a:p>
          <a:p>
            <a:endParaRPr lang="en-US" sz="2000" dirty="0">
              <a:solidFill>
                <a:srgbClr val="800000"/>
              </a:solidFill>
            </a:endParaRPr>
          </a:p>
          <a:p>
            <a:endParaRPr lang="en-US" sz="2000" dirty="0">
              <a:solidFill>
                <a:srgbClr val="800000"/>
              </a:solidFill>
            </a:endParaRPr>
          </a:p>
        </p:txBody>
      </p:sp>
      <p:sp>
        <p:nvSpPr>
          <p:cNvPr id="540688" name="Text Box 16"/>
          <p:cNvSpPr txBox="1">
            <a:spLocks noChangeArrowheads="1"/>
          </p:cNvSpPr>
          <p:nvPr/>
        </p:nvSpPr>
        <p:spPr bwMode="auto">
          <a:xfrm>
            <a:off x="5915550" y="4591039"/>
            <a:ext cx="309245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>
                <a:solidFill>
                  <a:srgbClr val="0000FF"/>
                </a:solidFill>
              </a:rPr>
              <a:t>Each transaction obeys the constraint.</a:t>
            </a:r>
          </a:p>
          <a:p>
            <a:pPr algn="l"/>
            <a:endParaRPr lang="en-US" dirty="0">
              <a:solidFill>
                <a:srgbClr val="0000FF"/>
              </a:solidFill>
            </a:endParaRPr>
          </a:p>
          <a:p>
            <a:pPr algn="l"/>
            <a:r>
              <a:rPr lang="en-US" dirty="0">
                <a:solidFill>
                  <a:srgbClr val="0000FF"/>
                </a:solidFill>
              </a:rPr>
              <a:t>The schedule does too.</a:t>
            </a:r>
          </a:p>
          <a:p>
            <a:pPr algn="l"/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6841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0678" grpId="0"/>
      <p:bldP spid="540679" grpId="0"/>
      <p:bldP spid="540680" grpId="0" animBg="1"/>
      <p:bldP spid="540681" grpId="0" animBg="1"/>
      <p:bldP spid="540687" grpId="0"/>
      <p:bldP spid="540688" grpId="0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Reasons for crashes</a:t>
            </a:r>
          </a:p>
        </p:txBody>
      </p:sp>
      <p:sp>
        <p:nvSpPr>
          <p:cNvPr id="71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dirty="0"/>
              <a:t>Transaction failures</a:t>
            </a:r>
          </a:p>
          <a:p>
            <a:pPr lvl="1"/>
            <a:r>
              <a:rPr lang="en-US" sz="2400" dirty="0"/>
              <a:t>Logical errors (aborts), deadlocks</a:t>
            </a:r>
          </a:p>
          <a:p>
            <a:r>
              <a:rPr lang="en-US" sz="2800" dirty="0"/>
              <a:t>System crash</a:t>
            </a:r>
          </a:p>
          <a:p>
            <a:pPr lvl="1"/>
            <a:r>
              <a:rPr lang="en-US" sz="2400" dirty="0"/>
              <a:t>Power failures, operating system bugs </a:t>
            </a:r>
            <a:r>
              <a:rPr lang="en-US" sz="2400" dirty="0" err="1"/>
              <a:t>etc</a:t>
            </a:r>
            <a:endParaRPr lang="en-US" sz="2400" dirty="0"/>
          </a:p>
          <a:p>
            <a:r>
              <a:rPr lang="en-US" sz="2800" dirty="0"/>
              <a:t>Disk failure</a:t>
            </a:r>
          </a:p>
          <a:p>
            <a:pPr lvl="1"/>
            <a:r>
              <a:rPr lang="en-US" sz="2400" dirty="0"/>
              <a:t>Head crashes; </a:t>
            </a:r>
            <a:r>
              <a:rPr lang="en-US" sz="2400" b="1" i="1" dirty="0">
                <a:solidFill>
                  <a:schemeClr val="tx2"/>
                </a:solidFill>
              </a:rPr>
              <a:t>for now we will assume </a:t>
            </a:r>
          </a:p>
          <a:p>
            <a:pPr lvl="2"/>
            <a:r>
              <a:rPr lang="en-US" sz="2000" b="1" i="1" dirty="0">
                <a:solidFill>
                  <a:schemeClr val="tx2"/>
                </a:solidFill>
              </a:rPr>
              <a:t>STABLE STORAGE: </a:t>
            </a:r>
            <a:r>
              <a:rPr lang="en-US" sz="2000" b="1" i="1" dirty="0"/>
              <a:t>Data </a:t>
            </a:r>
            <a:r>
              <a:rPr lang="en-US" sz="2000" b="1" i="1" u="sng" dirty="0"/>
              <a:t>never </a:t>
            </a:r>
            <a:r>
              <a:rPr lang="en-US" sz="2000" b="1" i="1" dirty="0"/>
              <a:t>lost. Can approximate by using RAID and maintaining geographically distant copies of the data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533051862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Approach, Assumptions etc..</a:t>
            </a:r>
          </a:p>
        </p:txBody>
      </p:sp>
      <p:sp>
        <p:nvSpPr>
          <p:cNvPr id="67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1500" y="1114425"/>
            <a:ext cx="8572500" cy="5400675"/>
          </a:xfrm>
        </p:spPr>
        <p:txBody>
          <a:bodyPr/>
          <a:lstStyle/>
          <a:p>
            <a:r>
              <a:rPr lang="en-US" sz="2000" dirty="0"/>
              <a:t>Approach:</a:t>
            </a:r>
          </a:p>
          <a:p>
            <a:pPr lvl="1"/>
            <a:r>
              <a:rPr lang="en-US" sz="1800" dirty="0"/>
              <a:t>Guarantee A and D:</a:t>
            </a:r>
          </a:p>
          <a:p>
            <a:pPr lvl="2"/>
            <a:r>
              <a:rPr lang="en-US" sz="1600" dirty="0"/>
              <a:t>by controlling how the disk and memory interact, </a:t>
            </a:r>
          </a:p>
          <a:p>
            <a:pPr lvl="2"/>
            <a:r>
              <a:rPr lang="en-US" sz="1600" dirty="0"/>
              <a:t>by storing enough information during normal processing to recover from failures</a:t>
            </a:r>
          </a:p>
          <a:p>
            <a:pPr lvl="2"/>
            <a:r>
              <a:rPr lang="en-US" sz="1600" dirty="0"/>
              <a:t>by developing algorithms to recover the database state</a:t>
            </a:r>
          </a:p>
          <a:p>
            <a:r>
              <a:rPr lang="en-US" sz="2000" dirty="0"/>
              <a:t>Assumptions:</a:t>
            </a:r>
          </a:p>
          <a:p>
            <a:pPr lvl="1"/>
            <a:r>
              <a:rPr lang="en-US" sz="1800" dirty="0"/>
              <a:t>System may crash, but the </a:t>
            </a:r>
            <a:r>
              <a:rPr lang="en-US" sz="1800" i="1" dirty="0"/>
              <a:t>disk is durable</a:t>
            </a:r>
          </a:p>
          <a:p>
            <a:pPr lvl="1"/>
            <a:r>
              <a:rPr lang="en-US" sz="1800" dirty="0"/>
              <a:t>The only </a:t>
            </a:r>
            <a:r>
              <a:rPr lang="en-US" sz="1800" i="1" dirty="0"/>
              <a:t>atomicity </a:t>
            </a:r>
            <a:r>
              <a:rPr lang="en-US" sz="1800" dirty="0"/>
              <a:t>guarantee is that </a:t>
            </a:r>
            <a:r>
              <a:rPr lang="en-US" sz="1800" i="1" dirty="0"/>
              <a:t>a disk block write </a:t>
            </a:r>
            <a:r>
              <a:rPr lang="en-US" sz="1800" dirty="0"/>
              <a:t>is </a:t>
            </a:r>
            <a:r>
              <a:rPr lang="en-US" sz="1800" i="1" dirty="0"/>
              <a:t>atomic</a:t>
            </a:r>
            <a:endParaRPr lang="en-US" sz="1800" dirty="0"/>
          </a:p>
          <a:p>
            <a:r>
              <a:rPr lang="en-US" sz="2000" dirty="0"/>
              <a:t>Obvious naïve solutions exist that work, but are too expensive.</a:t>
            </a:r>
          </a:p>
          <a:p>
            <a:pPr lvl="1"/>
            <a:r>
              <a:rPr lang="en-US" sz="1800" dirty="0"/>
              <a:t>E.g. A </a:t>
            </a:r>
            <a:r>
              <a:rPr lang="en-US" sz="1800" i="1" dirty="0"/>
              <a:t>shadow copy </a:t>
            </a:r>
            <a:r>
              <a:rPr lang="en-US" sz="1800" dirty="0"/>
              <a:t>solution</a:t>
            </a:r>
          </a:p>
          <a:p>
            <a:pPr lvl="2"/>
            <a:r>
              <a:rPr lang="en-US" sz="1600" dirty="0"/>
              <a:t>Make a copy of the database; do the changes on the copy; do an atomic switch of the </a:t>
            </a:r>
            <a:r>
              <a:rPr lang="en-US" sz="1600" i="1" dirty="0" err="1"/>
              <a:t>dbpointer</a:t>
            </a:r>
            <a:r>
              <a:rPr lang="en-US" sz="1600" i="1" dirty="0"/>
              <a:t> </a:t>
            </a:r>
            <a:r>
              <a:rPr lang="en-US" sz="1600" dirty="0"/>
              <a:t>at commit time</a:t>
            </a:r>
          </a:p>
          <a:p>
            <a:pPr lvl="1"/>
            <a:r>
              <a:rPr lang="en-US" sz="1800" dirty="0"/>
              <a:t>Goal is to do this as efficiently as possible</a:t>
            </a:r>
          </a:p>
        </p:txBody>
      </p:sp>
    </p:spTree>
    <p:extLst>
      <p:ext uri="{BB962C8B-B14F-4D97-AF65-F5344CB8AC3E}">
        <p14:creationId xmlns:p14="http://schemas.microsoft.com/office/powerpoint/2010/main" val="3129688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37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37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37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37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37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379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3795" grpId="0" build="p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0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Buffer Management</a:t>
            </a:r>
          </a:p>
        </p:txBody>
      </p:sp>
      <p:sp>
        <p:nvSpPr>
          <p:cNvPr id="740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/>
              <a:t>Buffer manager </a:t>
            </a:r>
          </a:p>
          <a:p>
            <a:pPr lvl="1"/>
            <a:r>
              <a:rPr lang="en-US" sz="2000" dirty="0"/>
              <a:t>caches writes from DB and writes asynchronously to disk</a:t>
            </a:r>
          </a:p>
          <a:p>
            <a:pPr lvl="1"/>
            <a:r>
              <a:rPr lang="en-US" sz="2000" dirty="0"/>
              <a:t>ideally only write a block to disk at commit</a:t>
            </a:r>
          </a:p>
          <a:p>
            <a:pPr lvl="2"/>
            <a:r>
              <a:rPr lang="en-US" sz="1800" dirty="0"/>
              <a:t>aggregates updates</a:t>
            </a:r>
          </a:p>
          <a:p>
            <a:pPr lvl="2"/>
            <a:r>
              <a:rPr lang="en-US" sz="1800" dirty="0"/>
              <a:t>trans might not commit</a:t>
            </a:r>
          </a:p>
          <a:p>
            <a:r>
              <a:rPr lang="en-US" sz="2400" dirty="0"/>
              <a:t>Bottom line</a:t>
            </a:r>
          </a:p>
          <a:p>
            <a:pPr lvl="1"/>
            <a:r>
              <a:rPr lang="en-US" sz="2000" dirty="0"/>
              <a:t>want to </a:t>
            </a:r>
            <a:r>
              <a:rPr lang="en-US" sz="2000" i="1" dirty="0"/>
              <a:t>decouple</a:t>
            </a:r>
            <a:r>
              <a:rPr lang="en-US" sz="2000" dirty="0"/>
              <a:t> data writes from DB operations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54490057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341746" y="-107627"/>
            <a:ext cx="8153035" cy="847580"/>
          </a:xfrm>
        </p:spPr>
        <p:txBody>
          <a:bodyPr/>
          <a:lstStyle/>
          <a:p>
            <a:r>
              <a:rPr lang="en-US" sz="2800"/>
              <a:t>STEAL vs NO STEAL, FORCE vs NO FORCE</a:t>
            </a:r>
          </a:p>
        </p:txBody>
      </p:sp>
      <p:sp>
        <p:nvSpPr>
          <p:cNvPr id="709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41747" y="815292"/>
            <a:ext cx="8229600" cy="4033982"/>
          </a:xfrm>
        </p:spPr>
        <p:txBody>
          <a:bodyPr/>
          <a:lstStyle/>
          <a:p>
            <a:r>
              <a:rPr lang="en-US" sz="2400" dirty="0">
                <a:solidFill>
                  <a:srgbClr val="FF0000"/>
                </a:solidFill>
              </a:rPr>
              <a:t>STEAL:</a:t>
            </a:r>
          </a:p>
          <a:p>
            <a:pPr lvl="1"/>
            <a:r>
              <a:rPr lang="en-US" sz="2000" dirty="0"/>
              <a:t>The buffer manager </a:t>
            </a:r>
            <a:r>
              <a:rPr lang="en-US" sz="2000" i="1" dirty="0"/>
              <a:t>can steal</a:t>
            </a:r>
            <a:r>
              <a:rPr lang="en-US" sz="2000" dirty="0"/>
              <a:t> a (memory) page from the database</a:t>
            </a:r>
          </a:p>
          <a:p>
            <a:pPr lvl="2"/>
            <a:r>
              <a:rPr lang="en-US" sz="1800" dirty="0" err="1"/>
              <a:t>ie</a:t>
            </a:r>
            <a:r>
              <a:rPr lang="en-US" sz="1800" dirty="0"/>
              <a:t>., it can write an arbitrary page to the disk and use that page for something else from the disk</a:t>
            </a:r>
          </a:p>
          <a:p>
            <a:pPr lvl="2"/>
            <a:r>
              <a:rPr lang="en-US" sz="1800" dirty="0"/>
              <a:t>In other words, the database system doesn’t control the buffer replacement policy</a:t>
            </a:r>
          </a:p>
          <a:p>
            <a:pPr lvl="1"/>
            <a:r>
              <a:rPr lang="en-US" sz="2000" dirty="0"/>
              <a:t>Why a problem ?</a:t>
            </a:r>
          </a:p>
          <a:p>
            <a:pPr lvl="2"/>
            <a:r>
              <a:rPr lang="en-US" sz="1800" dirty="0"/>
              <a:t>The page might contain </a:t>
            </a:r>
            <a:r>
              <a:rPr lang="en-US" sz="1800" i="1" dirty="0"/>
              <a:t>dirty writes, </a:t>
            </a:r>
            <a:r>
              <a:rPr lang="en-US" sz="1800" dirty="0" err="1"/>
              <a:t>ie</a:t>
            </a:r>
            <a:r>
              <a:rPr lang="en-US" sz="1800" dirty="0"/>
              <a:t>., writes/updates by a transaction that hasn’t committed</a:t>
            </a:r>
          </a:p>
          <a:p>
            <a:pPr lvl="1"/>
            <a:r>
              <a:rPr lang="en-US" sz="2000" dirty="0"/>
              <a:t>But, we must allow </a:t>
            </a:r>
            <a:r>
              <a:rPr lang="en-US" sz="2000" i="1" dirty="0"/>
              <a:t>steal </a:t>
            </a:r>
            <a:r>
              <a:rPr lang="en-US" sz="2000" dirty="0"/>
              <a:t>for performance reasons.</a:t>
            </a:r>
          </a:p>
          <a:p>
            <a:endParaRPr lang="en-US" sz="2400" dirty="0"/>
          </a:p>
          <a:p>
            <a:r>
              <a:rPr lang="en-US" sz="2400" dirty="0">
                <a:solidFill>
                  <a:schemeClr val="bg2"/>
                </a:solidFill>
              </a:rPr>
              <a:t>NO STEAL:</a:t>
            </a:r>
          </a:p>
          <a:p>
            <a:pPr lvl="1"/>
            <a:r>
              <a:rPr lang="en-US" sz="2000" dirty="0"/>
              <a:t>Stealing not allowed. More control, but less flexibility for the buffer manager </a:t>
            </a:r>
            <a:r>
              <a:rPr lang="en-US" sz="2000" dirty="0">
                <a:sym typeface="Wingdings"/>
              </a:rPr>
              <a:t> poor performance</a:t>
            </a:r>
            <a:r>
              <a:rPr lang="en-US" sz="2000" dirty="0"/>
              <a:t>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09288" y="6278544"/>
            <a:ext cx="60495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>
                <a:solidFill>
                  <a:srgbClr val="0000FF"/>
                </a:solidFill>
              </a:rPr>
              <a:t>Uncommitted changes might be on disk after crash…</a:t>
            </a:r>
          </a:p>
        </p:txBody>
      </p:sp>
    </p:spTree>
    <p:extLst>
      <p:ext uri="{BB962C8B-B14F-4D97-AF65-F5344CB8AC3E}">
        <p14:creationId xmlns:p14="http://schemas.microsoft.com/office/powerpoint/2010/main" val="3240412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9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9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96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96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96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96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96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96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0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3880" y="945686"/>
            <a:ext cx="8385175" cy="5356225"/>
          </a:xfrm>
        </p:spPr>
        <p:txBody>
          <a:bodyPr/>
          <a:lstStyle/>
          <a:p>
            <a:r>
              <a:rPr lang="en-US" sz="2400" dirty="0">
                <a:solidFill>
                  <a:srgbClr val="808080"/>
                </a:solidFill>
              </a:rPr>
              <a:t>FORCE:</a:t>
            </a:r>
          </a:p>
          <a:p>
            <a:pPr lvl="1"/>
            <a:r>
              <a:rPr lang="en-US" sz="2000" dirty="0"/>
              <a:t>The database system </a:t>
            </a:r>
            <a:r>
              <a:rPr lang="en-US" sz="2000" i="1" dirty="0"/>
              <a:t>forces </a:t>
            </a:r>
            <a:r>
              <a:rPr lang="en-US" sz="2000" dirty="0"/>
              <a:t>all the updates of a transaction to disk before committing</a:t>
            </a:r>
          </a:p>
          <a:p>
            <a:pPr lvl="1"/>
            <a:r>
              <a:rPr lang="en-US" sz="2000" dirty="0"/>
              <a:t>Why ?</a:t>
            </a:r>
          </a:p>
          <a:p>
            <a:pPr lvl="2"/>
            <a:r>
              <a:rPr lang="en-US" sz="1800" dirty="0"/>
              <a:t>To make its updates permanent before committing</a:t>
            </a:r>
          </a:p>
          <a:p>
            <a:pPr lvl="1"/>
            <a:r>
              <a:rPr lang="en-US" sz="2000" dirty="0"/>
              <a:t>Why a problem ?</a:t>
            </a:r>
          </a:p>
          <a:p>
            <a:pPr lvl="2"/>
            <a:r>
              <a:rPr lang="en-US" sz="1800" dirty="0"/>
              <a:t>Most probably random I/</a:t>
            </a:r>
            <a:r>
              <a:rPr lang="en-US" sz="1800" dirty="0" err="1"/>
              <a:t>Os</a:t>
            </a:r>
            <a:r>
              <a:rPr lang="en-US" sz="1800" dirty="0"/>
              <a:t>, so poor response time and throughput</a:t>
            </a:r>
          </a:p>
          <a:p>
            <a:pPr lvl="2"/>
            <a:r>
              <a:rPr lang="en-US" sz="1800" dirty="0"/>
              <a:t>Interferes with the disk controlling policies</a:t>
            </a:r>
          </a:p>
          <a:p>
            <a:r>
              <a:rPr lang="en-US" sz="2400" dirty="0">
                <a:solidFill>
                  <a:srgbClr val="FF0000"/>
                </a:solidFill>
              </a:rPr>
              <a:t>NO FORCE:</a:t>
            </a:r>
          </a:p>
          <a:p>
            <a:pPr lvl="1"/>
            <a:r>
              <a:rPr lang="en-US" sz="2000" dirty="0"/>
              <a:t>Don’t do the above. Desired.</a:t>
            </a:r>
          </a:p>
          <a:p>
            <a:pPr lvl="1"/>
            <a:r>
              <a:rPr lang="en-US" sz="2000" dirty="0"/>
              <a:t>Problem: </a:t>
            </a:r>
          </a:p>
          <a:p>
            <a:pPr lvl="2"/>
            <a:r>
              <a:rPr lang="en-US" sz="1800" dirty="0"/>
              <a:t>Guaranteeing durability becomes hard</a:t>
            </a:r>
          </a:p>
          <a:p>
            <a:pPr lvl="1"/>
            <a:r>
              <a:rPr lang="en-US" sz="2000" dirty="0"/>
              <a:t>We might still have to </a:t>
            </a:r>
            <a:r>
              <a:rPr lang="en-US" sz="2000" i="1" dirty="0"/>
              <a:t>force </a:t>
            </a:r>
            <a:r>
              <a:rPr lang="en-US" sz="2000" dirty="0"/>
              <a:t>some pages to disk, but minimal.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279579" y="-116508"/>
            <a:ext cx="8153035" cy="847580"/>
          </a:xfrm>
        </p:spPr>
        <p:txBody>
          <a:bodyPr/>
          <a:lstStyle/>
          <a:p>
            <a:r>
              <a:rPr lang="en-US" sz="2800"/>
              <a:t>STEAL vs NO STEAL, FORCE vs NO FORCE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99685" y="6278544"/>
            <a:ext cx="6369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>
                <a:solidFill>
                  <a:srgbClr val="0000FF"/>
                </a:solidFill>
              </a:rPr>
              <a:t>Committed changes might NOT be on disk after crash…</a:t>
            </a:r>
          </a:p>
        </p:txBody>
      </p:sp>
    </p:spTree>
    <p:extLst>
      <p:ext uri="{BB962C8B-B14F-4D97-AF65-F5344CB8AC3E}">
        <p14:creationId xmlns:p14="http://schemas.microsoft.com/office/powerpoint/2010/main" val="2135695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6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6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6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6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6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6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6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65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65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65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7"/>
          <p:cNvGrpSpPr>
            <a:grpSpLocks/>
          </p:cNvGrpSpPr>
          <p:nvPr/>
        </p:nvGrpSpPr>
        <p:grpSpPr bwMode="auto">
          <a:xfrm>
            <a:off x="638175" y="1752600"/>
            <a:ext cx="5876925" cy="4351338"/>
            <a:chOff x="357" y="1418"/>
            <a:chExt cx="2239" cy="1719"/>
          </a:xfrm>
        </p:grpSpPr>
        <p:sp>
          <p:nvSpPr>
            <p:cNvPr id="712722" name="Rectangle 18"/>
            <p:cNvSpPr>
              <a:spLocks noChangeArrowheads="1"/>
            </p:cNvSpPr>
            <p:nvPr/>
          </p:nvSpPr>
          <p:spPr bwMode="auto">
            <a:xfrm>
              <a:off x="469" y="2386"/>
              <a:ext cx="385" cy="1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prstTxWarp prst="textNoShape">
                <a:avLst/>
              </a:prstTxWarp>
              <a:spAutoFit/>
            </a:bodyPr>
            <a:lstStyle/>
            <a:p>
              <a:r>
                <a:rPr lang="en-US" sz="2400" b="1">
                  <a:solidFill>
                    <a:srgbClr val="3365FB"/>
                  </a:solidFill>
                  <a:latin typeface="Arial" charset="0"/>
                </a:rPr>
                <a:t>Force</a:t>
              </a:r>
            </a:p>
          </p:txBody>
        </p:sp>
        <p:sp>
          <p:nvSpPr>
            <p:cNvPr id="712723" name="Rectangle 19"/>
            <p:cNvSpPr>
              <a:spLocks noChangeArrowheads="1"/>
            </p:cNvSpPr>
            <p:nvPr/>
          </p:nvSpPr>
          <p:spPr bwMode="auto">
            <a:xfrm>
              <a:off x="357" y="1627"/>
              <a:ext cx="572" cy="1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prstTxWarp prst="textNoShape">
                <a:avLst/>
              </a:prstTxWarp>
              <a:spAutoFit/>
            </a:bodyPr>
            <a:lstStyle/>
            <a:p>
              <a:r>
                <a:rPr lang="en-US" sz="2400" b="1">
                  <a:solidFill>
                    <a:srgbClr val="3365FB"/>
                  </a:solidFill>
                  <a:latin typeface="Arial" charset="0"/>
                </a:rPr>
                <a:t>No Force</a:t>
              </a:r>
            </a:p>
          </p:txBody>
        </p:sp>
        <p:sp>
          <p:nvSpPr>
            <p:cNvPr id="712724" name="Rectangle 20"/>
            <p:cNvSpPr>
              <a:spLocks noChangeArrowheads="1"/>
            </p:cNvSpPr>
            <p:nvPr/>
          </p:nvSpPr>
          <p:spPr bwMode="auto">
            <a:xfrm>
              <a:off x="1141" y="2956"/>
              <a:ext cx="533" cy="1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prstTxWarp prst="textNoShape">
                <a:avLst/>
              </a:prstTxWarp>
              <a:spAutoFit/>
            </a:bodyPr>
            <a:lstStyle/>
            <a:p>
              <a:r>
                <a:rPr lang="en-US" sz="2400" b="1">
                  <a:solidFill>
                    <a:schemeClr val="tx2"/>
                  </a:solidFill>
                  <a:latin typeface="Arial" charset="0"/>
                </a:rPr>
                <a:t>No Steal</a:t>
              </a:r>
            </a:p>
          </p:txBody>
        </p:sp>
        <p:sp>
          <p:nvSpPr>
            <p:cNvPr id="712725" name="Rectangle 21"/>
            <p:cNvSpPr>
              <a:spLocks noChangeArrowheads="1"/>
            </p:cNvSpPr>
            <p:nvPr/>
          </p:nvSpPr>
          <p:spPr bwMode="auto">
            <a:xfrm>
              <a:off x="2064" y="2958"/>
              <a:ext cx="346" cy="1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prstTxWarp prst="textNoShape">
                <a:avLst/>
              </a:prstTxWarp>
              <a:spAutoFit/>
            </a:bodyPr>
            <a:lstStyle/>
            <a:p>
              <a:r>
                <a:rPr lang="en-US" sz="2400" b="1">
                  <a:solidFill>
                    <a:schemeClr val="tx2"/>
                  </a:solidFill>
                  <a:latin typeface="Arial" charset="0"/>
                </a:rPr>
                <a:t>Steal</a:t>
              </a:r>
            </a:p>
          </p:txBody>
        </p:sp>
        <p:sp>
          <p:nvSpPr>
            <p:cNvPr id="712726" name="Rectangle 22"/>
            <p:cNvSpPr>
              <a:spLocks noChangeArrowheads="1"/>
            </p:cNvSpPr>
            <p:nvPr/>
          </p:nvSpPr>
          <p:spPr bwMode="auto">
            <a:xfrm>
              <a:off x="1842" y="1420"/>
              <a:ext cx="748" cy="721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2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2800" b="1">
                  <a:solidFill>
                    <a:srgbClr val="FFFFFF"/>
                  </a:solidFill>
                </a:rPr>
                <a:t>Desired</a:t>
              </a:r>
            </a:p>
          </p:txBody>
        </p:sp>
        <p:sp>
          <p:nvSpPr>
            <p:cNvPr id="712727" name="Rectangle 23"/>
            <p:cNvSpPr>
              <a:spLocks noChangeArrowheads="1"/>
            </p:cNvSpPr>
            <p:nvPr/>
          </p:nvSpPr>
          <p:spPr bwMode="auto">
            <a:xfrm>
              <a:off x="1060" y="2138"/>
              <a:ext cx="784" cy="721"/>
            </a:xfrm>
            <a:prstGeom prst="rect">
              <a:avLst/>
            </a:prstGeom>
            <a:noFill/>
            <a:ln w="12700">
              <a:solidFill>
                <a:schemeClr val="tx2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2800" b="1"/>
                <a:t>Trivial</a:t>
              </a:r>
            </a:p>
          </p:txBody>
        </p:sp>
        <p:sp>
          <p:nvSpPr>
            <p:cNvPr id="712728" name="Rectangle 24"/>
            <p:cNvSpPr>
              <a:spLocks noChangeArrowheads="1"/>
            </p:cNvSpPr>
            <p:nvPr/>
          </p:nvSpPr>
          <p:spPr bwMode="auto">
            <a:xfrm>
              <a:off x="1839" y="2137"/>
              <a:ext cx="757" cy="721"/>
            </a:xfrm>
            <a:prstGeom prst="rect">
              <a:avLst/>
            </a:prstGeom>
            <a:noFill/>
            <a:ln w="12700">
              <a:solidFill>
                <a:schemeClr val="tx2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endParaRPr lang="en-US" sz="4400" b="1"/>
            </a:p>
          </p:txBody>
        </p:sp>
        <p:sp>
          <p:nvSpPr>
            <p:cNvPr id="712729" name="Rectangle 25"/>
            <p:cNvSpPr>
              <a:spLocks noChangeArrowheads="1"/>
            </p:cNvSpPr>
            <p:nvPr/>
          </p:nvSpPr>
          <p:spPr bwMode="auto">
            <a:xfrm>
              <a:off x="1059" y="1418"/>
              <a:ext cx="793" cy="721"/>
            </a:xfrm>
            <a:prstGeom prst="rect">
              <a:avLst/>
            </a:prstGeom>
            <a:noFill/>
            <a:ln w="12700">
              <a:solidFill>
                <a:schemeClr val="tx2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endParaRPr lang="en-US" sz="2800" b="1"/>
            </a:p>
          </p:txBody>
        </p:sp>
      </p:grpSp>
      <p:sp>
        <p:nvSpPr>
          <p:cNvPr id="1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199" y="52231"/>
            <a:ext cx="8153035" cy="847580"/>
          </a:xfrm>
        </p:spPr>
        <p:txBody>
          <a:bodyPr/>
          <a:lstStyle/>
          <a:p>
            <a:r>
              <a:rPr lang="en-US" sz="2800"/>
              <a:t>STEAL vs NO STEAL, FORCE vs NO FORCE</a:t>
            </a:r>
          </a:p>
        </p:txBody>
      </p:sp>
    </p:spTree>
    <p:extLst>
      <p:ext uri="{BB962C8B-B14F-4D97-AF65-F5344CB8AC3E}">
        <p14:creationId xmlns:p14="http://schemas.microsoft.com/office/powerpoint/2010/main" val="333275044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3741" name="Rectangle 1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/>
              <a:t>Only updates from committed transaction are written to disk (since no steal)</a:t>
            </a:r>
          </a:p>
          <a:p>
            <a:r>
              <a:rPr lang="en-US" sz="2400" dirty="0"/>
              <a:t>Updates from a transaction are forced to disk before commit (since force)</a:t>
            </a:r>
          </a:p>
          <a:p>
            <a:pPr lvl="1"/>
            <a:r>
              <a:rPr lang="en-US" sz="2100" dirty="0"/>
              <a:t>A minor problem: how do you guarantee that all updates from a transaction make it to the disk atomically ?</a:t>
            </a:r>
          </a:p>
          <a:p>
            <a:pPr lvl="2"/>
            <a:r>
              <a:rPr lang="en-US" sz="1900" dirty="0"/>
              <a:t>Remember we are only guaranteed an atomic </a:t>
            </a:r>
            <a:r>
              <a:rPr lang="en-US" sz="1900" i="1" dirty="0"/>
              <a:t>block write</a:t>
            </a:r>
            <a:endParaRPr lang="en-US" sz="1900" dirty="0"/>
          </a:p>
          <a:p>
            <a:pPr lvl="2"/>
            <a:r>
              <a:rPr lang="en-US" sz="1900" dirty="0"/>
              <a:t>What if some updates make it to disk, and other don’t ?</a:t>
            </a:r>
          </a:p>
          <a:p>
            <a:pPr lvl="1"/>
            <a:r>
              <a:rPr lang="en-US" sz="2100" dirty="0"/>
              <a:t>Can use something like shadow copying/shadow paging</a:t>
            </a:r>
          </a:p>
          <a:p>
            <a:pPr lvl="1"/>
            <a:endParaRPr lang="en-US" sz="2000" dirty="0"/>
          </a:p>
          <a:p>
            <a:r>
              <a:rPr lang="en-US" sz="2400" dirty="0"/>
              <a:t>No atomicity/durability problems.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199" y="52231"/>
            <a:ext cx="8153035" cy="847580"/>
          </a:xfrm>
        </p:spPr>
        <p:txBody>
          <a:bodyPr/>
          <a:lstStyle/>
          <a:p>
            <a:r>
              <a:rPr lang="en-US" sz="2800" dirty="0"/>
              <a:t>What if NO STEAL, FORCE ?</a:t>
            </a:r>
          </a:p>
        </p:txBody>
      </p:sp>
    </p:spTree>
    <p:extLst>
      <p:ext uri="{BB962C8B-B14F-4D97-AF65-F5344CB8AC3E}">
        <p14:creationId xmlns:p14="http://schemas.microsoft.com/office/powerpoint/2010/main" val="4225367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37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37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37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37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37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37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374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3741" grpId="0" build="p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3741" name="Rectangle 1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/>
              <a:t>After crash:</a:t>
            </a:r>
          </a:p>
          <a:p>
            <a:pPr lvl="1"/>
            <a:r>
              <a:rPr lang="en-US" sz="2000" dirty="0"/>
              <a:t>Disk might have DB data from uncommitted transactions</a:t>
            </a:r>
          </a:p>
          <a:p>
            <a:pPr lvl="1"/>
            <a:endParaRPr lang="en-US" sz="2000" dirty="0"/>
          </a:p>
          <a:p>
            <a:pPr lvl="1"/>
            <a:r>
              <a:rPr lang="en-US" sz="2000" dirty="0"/>
              <a:t>Disk might not have DB data from committed transactions</a:t>
            </a:r>
          </a:p>
          <a:p>
            <a:endParaRPr lang="en-US" sz="2400" dirty="0"/>
          </a:p>
          <a:p>
            <a:r>
              <a:rPr lang="en-US" sz="2400" dirty="0"/>
              <a:t>How to recover?</a:t>
            </a:r>
          </a:p>
          <a:p>
            <a:endParaRPr lang="en-US" sz="2400" dirty="0"/>
          </a:p>
          <a:p>
            <a:pPr marL="344487" lvl="1" indent="0">
              <a:buNone/>
            </a:pPr>
            <a:r>
              <a:rPr lang="en-US" sz="2000" i="1" dirty="0"/>
              <a:t>	“Log-based recovery”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199" y="52231"/>
            <a:ext cx="8153035" cy="847580"/>
          </a:xfrm>
        </p:spPr>
        <p:txBody>
          <a:bodyPr/>
          <a:lstStyle/>
          <a:p>
            <a:r>
              <a:rPr lang="en-US" sz="2800" dirty="0"/>
              <a:t>What if STEAL, NO FORCE ?</a:t>
            </a:r>
          </a:p>
        </p:txBody>
      </p:sp>
    </p:spTree>
    <p:extLst>
      <p:ext uri="{BB962C8B-B14F-4D97-AF65-F5344CB8AC3E}">
        <p14:creationId xmlns:p14="http://schemas.microsoft.com/office/powerpoint/2010/main" val="809693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37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37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37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37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374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3741" grpId="0" build="p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4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Log-based Recovery</a:t>
            </a:r>
          </a:p>
        </p:txBody>
      </p:sp>
      <p:sp>
        <p:nvSpPr>
          <p:cNvPr id="714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/>
              <a:t>Most commonly used recovery method</a:t>
            </a:r>
          </a:p>
          <a:p>
            <a:r>
              <a:rPr lang="en-US" sz="2400" dirty="0"/>
              <a:t>A log is a record of everything the database system does</a:t>
            </a:r>
          </a:p>
          <a:p>
            <a:endParaRPr lang="en-US" sz="2400" dirty="0"/>
          </a:p>
          <a:p>
            <a:r>
              <a:rPr lang="en-US" sz="2400" dirty="0"/>
              <a:t>For every operation done by the database, a </a:t>
            </a:r>
            <a:r>
              <a:rPr lang="en-US" sz="2400" i="1" dirty="0"/>
              <a:t>log record </a:t>
            </a:r>
            <a:r>
              <a:rPr lang="en-US" sz="2400" dirty="0"/>
              <a:t>is generated and stored </a:t>
            </a:r>
            <a:r>
              <a:rPr lang="en-US" sz="2400" i="1" u="sng" dirty="0"/>
              <a:t>typically on a different (log) disk</a:t>
            </a:r>
          </a:p>
          <a:p>
            <a:pPr lvl="1"/>
            <a:r>
              <a:rPr lang="en-US" sz="2000" i="1" dirty="0"/>
              <a:t>&lt;T1, START&gt; </a:t>
            </a:r>
          </a:p>
          <a:p>
            <a:pPr lvl="1"/>
            <a:r>
              <a:rPr lang="en-US" sz="2000" i="1" dirty="0"/>
              <a:t>&lt;T2, COMMIT&gt;</a:t>
            </a:r>
          </a:p>
          <a:p>
            <a:pPr lvl="1"/>
            <a:r>
              <a:rPr lang="en-US" sz="2000" i="1" dirty="0"/>
              <a:t>&lt;T2, ABORT&gt;</a:t>
            </a:r>
          </a:p>
          <a:p>
            <a:pPr lvl="1"/>
            <a:r>
              <a:rPr lang="en-US" sz="2000" i="1" dirty="0"/>
              <a:t>&lt;T1, A, 100, 200&gt;</a:t>
            </a:r>
          </a:p>
          <a:p>
            <a:pPr lvl="2"/>
            <a:r>
              <a:rPr lang="en-US" sz="1700" dirty="0"/>
              <a:t>T1 modified A; old value = 100, new value = 200</a:t>
            </a:r>
          </a:p>
          <a:p>
            <a:pPr lvl="1">
              <a:buFont typeface="Wingdings 2" charset="2"/>
              <a:buNone/>
            </a:pPr>
            <a:endParaRPr lang="en-US" sz="2000" dirty="0"/>
          </a:p>
          <a:p>
            <a:pPr lvl="1">
              <a:buFont typeface="Wingdings 2" charset="2"/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134471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47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47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47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47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47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8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108674"/>
            <a:ext cx="7543800" cy="847580"/>
          </a:xfrm>
        </p:spPr>
        <p:txBody>
          <a:bodyPr/>
          <a:lstStyle/>
          <a:p>
            <a:r>
              <a:rPr lang="en-US"/>
              <a:t>Log</a:t>
            </a:r>
          </a:p>
        </p:txBody>
      </p:sp>
      <p:sp>
        <p:nvSpPr>
          <p:cNvPr id="717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92906"/>
            <a:ext cx="8229600" cy="4033982"/>
          </a:xfrm>
        </p:spPr>
        <p:txBody>
          <a:bodyPr/>
          <a:lstStyle/>
          <a:p>
            <a:r>
              <a:rPr lang="en-US" sz="1800" b="1">
                <a:solidFill>
                  <a:srgbClr val="000000"/>
                </a:solidFill>
              </a:rPr>
              <a:t>Example transactions  </a:t>
            </a:r>
            <a:r>
              <a:rPr lang="en-US" sz="1800" b="1" i="1">
                <a:solidFill>
                  <a:srgbClr val="000000"/>
                </a:solidFill>
              </a:rPr>
              <a:t>T</a:t>
            </a:r>
            <a:r>
              <a:rPr lang="en-US" sz="1800" b="1" i="1" baseline="-25000">
                <a:solidFill>
                  <a:srgbClr val="000000"/>
                </a:solidFill>
              </a:rPr>
              <a:t>0</a:t>
            </a:r>
            <a:r>
              <a:rPr lang="en-US" sz="1800" b="1" i="1">
                <a:solidFill>
                  <a:srgbClr val="000000"/>
                </a:solidFill>
              </a:rPr>
              <a:t> </a:t>
            </a:r>
            <a:r>
              <a:rPr lang="en-US" sz="1800" b="1">
                <a:solidFill>
                  <a:srgbClr val="000000"/>
                </a:solidFill>
              </a:rPr>
              <a:t>and </a:t>
            </a:r>
            <a:r>
              <a:rPr lang="en-US" sz="1800" b="1" i="1">
                <a:solidFill>
                  <a:srgbClr val="000000"/>
                </a:solidFill>
              </a:rPr>
              <a:t>T</a:t>
            </a:r>
            <a:r>
              <a:rPr lang="en-US" sz="1800" b="1" i="1" baseline="-25000">
                <a:solidFill>
                  <a:srgbClr val="000000"/>
                </a:solidFill>
              </a:rPr>
              <a:t>1</a:t>
            </a:r>
            <a:r>
              <a:rPr lang="en-US" sz="1800" b="1" i="1">
                <a:solidFill>
                  <a:srgbClr val="000000"/>
                </a:solidFill>
              </a:rPr>
              <a:t> </a:t>
            </a:r>
            <a:r>
              <a:rPr lang="en-US" sz="1800" b="1">
                <a:solidFill>
                  <a:srgbClr val="000000"/>
                </a:solidFill>
              </a:rPr>
              <a:t>(</a:t>
            </a:r>
            <a:r>
              <a:rPr lang="en-US" sz="1800" b="1" i="1">
                <a:solidFill>
                  <a:srgbClr val="000000"/>
                </a:solidFill>
              </a:rPr>
              <a:t>T</a:t>
            </a:r>
            <a:r>
              <a:rPr lang="en-US" sz="1800" b="1" i="1" baseline="-25000">
                <a:solidFill>
                  <a:srgbClr val="000000"/>
                </a:solidFill>
              </a:rPr>
              <a:t>0</a:t>
            </a:r>
            <a:r>
              <a:rPr lang="en-US" sz="1800" b="1" i="1">
                <a:solidFill>
                  <a:srgbClr val="000000"/>
                </a:solidFill>
              </a:rPr>
              <a:t> </a:t>
            </a:r>
            <a:r>
              <a:rPr lang="en-US" sz="1800" b="1">
                <a:solidFill>
                  <a:srgbClr val="000000"/>
                </a:solidFill>
              </a:rPr>
              <a:t>executes before </a:t>
            </a:r>
            <a:r>
              <a:rPr lang="en-US" sz="1800" b="1" i="1">
                <a:solidFill>
                  <a:srgbClr val="000000"/>
                </a:solidFill>
              </a:rPr>
              <a:t>T</a:t>
            </a:r>
            <a:r>
              <a:rPr lang="en-US" sz="1800" b="1" i="1" baseline="-25000">
                <a:solidFill>
                  <a:srgbClr val="000000"/>
                </a:solidFill>
              </a:rPr>
              <a:t>1</a:t>
            </a:r>
            <a:r>
              <a:rPr lang="en-US" sz="1800" b="1">
                <a:solidFill>
                  <a:srgbClr val="000000"/>
                </a:solidFill>
              </a:rPr>
              <a:t>):</a:t>
            </a:r>
          </a:p>
          <a:p>
            <a:pPr>
              <a:lnSpc>
                <a:spcPct val="90000"/>
              </a:lnSpc>
              <a:buFont typeface="Monotype Sorts" charset="2"/>
              <a:buNone/>
            </a:pPr>
            <a:r>
              <a:rPr lang="en-US" sz="1800" i="1">
                <a:solidFill>
                  <a:srgbClr val="000000"/>
                </a:solidFill>
              </a:rPr>
              <a:t>	T</a:t>
            </a:r>
            <a:r>
              <a:rPr lang="en-US" sz="1800" i="1" baseline="-25000">
                <a:solidFill>
                  <a:srgbClr val="000000"/>
                </a:solidFill>
              </a:rPr>
              <a:t>0</a:t>
            </a:r>
            <a:r>
              <a:rPr lang="en-US" sz="1800">
                <a:solidFill>
                  <a:srgbClr val="000000"/>
                </a:solidFill>
              </a:rPr>
              <a:t>:    </a:t>
            </a:r>
            <a:r>
              <a:rPr lang="en-US" sz="1800" b="1">
                <a:solidFill>
                  <a:srgbClr val="000000"/>
                </a:solidFill>
              </a:rPr>
              <a:t>read </a:t>
            </a:r>
            <a:r>
              <a:rPr lang="en-US" sz="1800">
                <a:solidFill>
                  <a:srgbClr val="000000"/>
                </a:solidFill>
              </a:rPr>
              <a:t>(</a:t>
            </a:r>
            <a:r>
              <a:rPr lang="en-US" sz="1800" i="1">
                <a:solidFill>
                  <a:srgbClr val="000000"/>
                </a:solidFill>
              </a:rPr>
              <a:t>A</a:t>
            </a:r>
            <a:r>
              <a:rPr lang="en-US" sz="1800">
                <a:solidFill>
                  <a:srgbClr val="000000"/>
                </a:solidFill>
              </a:rPr>
              <a:t>)				</a:t>
            </a:r>
            <a:r>
              <a:rPr lang="en-US" sz="1800" i="1">
                <a:solidFill>
                  <a:srgbClr val="000000"/>
                </a:solidFill>
              </a:rPr>
              <a:t>T</a:t>
            </a:r>
            <a:r>
              <a:rPr lang="en-US" sz="1800" i="1" baseline="-25000">
                <a:solidFill>
                  <a:srgbClr val="000000"/>
                </a:solidFill>
              </a:rPr>
              <a:t>1</a:t>
            </a:r>
            <a:r>
              <a:rPr lang="en-US" sz="1800" i="1">
                <a:solidFill>
                  <a:srgbClr val="000000"/>
                </a:solidFill>
              </a:rPr>
              <a:t> </a:t>
            </a:r>
            <a:r>
              <a:rPr lang="en-US" sz="1800">
                <a:solidFill>
                  <a:srgbClr val="000000"/>
                </a:solidFill>
              </a:rPr>
              <a:t>: </a:t>
            </a:r>
            <a:r>
              <a:rPr lang="en-US" sz="1800" b="1">
                <a:solidFill>
                  <a:srgbClr val="000000"/>
                </a:solidFill>
              </a:rPr>
              <a:t>read</a:t>
            </a:r>
            <a:r>
              <a:rPr lang="en-US" sz="1800">
                <a:solidFill>
                  <a:srgbClr val="000000"/>
                </a:solidFill>
              </a:rPr>
              <a:t> (</a:t>
            </a:r>
            <a:r>
              <a:rPr lang="en-US" sz="1800" i="1">
                <a:solidFill>
                  <a:srgbClr val="000000"/>
                </a:solidFill>
              </a:rPr>
              <a:t>C</a:t>
            </a:r>
            <a:r>
              <a:rPr lang="en-US" sz="1800">
                <a:solidFill>
                  <a:srgbClr val="000000"/>
                </a:solidFill>
              </a:rPr>
              <a:t>)</a:t>
            </a:r>
          </a:p>
          <a:p>
            <a:pPr>
              <a:lnSpc>
                <a:spcPct val="90000"/>
              </a:lnSpc>
              <a:buFont typeface="Monotype Sorts" charset="2"/>
              <a:buNone/>
            </a:pPr>
            <a:r>
              <a:rPr lang="en-US" sz="1800" i="1">
                <a:solidFill>
                  <a:srgbClr val="000000"/>
                </a:solidFill>
              </a:rPr>
              <a:t>		A: - A - 50</a:t>
            </a:r>
            <a:r>
              <a:rPr lang="en-US" sz="1800">
                <a:solidFill>
                  <a:srgbClr val="000000"/>
                </a:solidFill>
              </a:rPr>
              <a:t>			       </a:t>
            </a:r>
            <a:r>
              <a:rPr lang="en-US" sz="1800" i="1">
                <a:solidFill>
                  <a:srgbClr val="000000"/>
                </a:solidFill>
              </a:rPr>
              <a:t>C:-	C- 100</a:t>
            </a:r>
            <a:endParaRPr lang="en-US" sz="180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  <a:buFont typeface="Monotype Sorts" charset="2"/>
              <a:buNone/>
            </a:pPr>
            <a:r>
              <a:rPr lang="en-US" sz="1800" b="1">
                <a:solidFill>
                  <a:srgbClr val="000000"/>
                </a:solidFill>
              </a:rPr>
              <a:t>		write </a:t>
            </a:r>
            <a:r>
              <a:rPr lang="en-US" sz="1800">
                <a:solidFill>
                  <a:srgbClr val="000000"/>
                </a:solidFill>
              </a:rPr>
              <a:t>(</a:t>
            </a:r>
            <a:r>
              <a:rPr lang="en-US" sz="1800" i="1">
                <a:solidFill>
                  <a:srgbClr val="000000"/>
                </a:solidFill>
              </a:rPr>
              <a:t>A</a:t>
            </a:r>
            <a:r>
              <a:rPr lang="en-US" sz="1800">
                <a:solidFill>
                  <a:srgbClr val="000000"/>
                </a:solidFill>
              </a:rPr>
              <a:t>)			                     </a:t>
            </a:r>
            <a:r>
              <a:rPr lang="en-US" sz="1800" b="1">
                <a:solidFill>
                  <a:srgbClr val="000000"/>
                </a:solidFill>
              </a:rPr>
              <a:t>write </a:t>
            </a:r>
            <a:r>
              <a:rPr lang="en-US" sz="1800">
                <a:solidFill>
                  <a:srgbClr val="000000"/>
                </a:solidFill>
              </a:rPr>
              <a:t>(</a:t>
            </a:r>
            <a:r>
              <a:rPr lang="en-US" sz="1800" i="1">
                <a:solidFill>
                  <a:srgbClr val="000000"/>
                </a:solidFill>
              </a:rPr>
              <a:t>C</a:t>
            </a:r>
            <a:r>
              <a:rPr lang="en-US" sz="1800">
                <a:solidFill>
                  <a:srgbClr val="000000"/>
                </a:solidFill>
              </a:rPr>
              <a:t>)</a:t>
            </a:r>
          </a:p>
          <a:p>
            <a:pPr>
              <a:lnSpc>
                <a:spcPct val="90000"/>
              </a:lnSpc>
              <a:buFont typeface="Monotype Sorts" charset="2"/>
              <a:buNone/>
            </a:pPr>
            <a:r>
              <a:rPr lang="en-US" sz="1800" b="1">
                <a:solidFill>
                  <a:srgbClr val="000000"/>
                </a:solidFill>
              </a:rPr>
              <a:t>		read </a:t>
            </a:r>
            <a:r>
              <a:rPr lang="en-US" sz="1800">
                <a:solidFill>
                  <a:srgbClr val="000000"/>
                </a:solidFill>
              </a:rPr>
              <a:t>(</a:t>
            </a:r>
            <a:r>
              <a:rPr lang="en-US" sz="1800" i="1">
                <a:solidFill>
                  <a:srgbClr val="000000"/>
                </a:solidFill>
              </a:rPr>
              <a:t>B</a:t>
            </a:r>
            <a:r>
              <a:rPr lang="en-US" sz="1800">
                <a:solidFill>
                  <a:srgbClr val="000000"/>
                </a:solidFill>
              </a:rPr>
              <a:t>)</a:t>
            </a:r>
          </a:p>
          <a:p>
            <a:pPr>
              <a:lnSpc>
                <a:spcPct val="90000"/>
              </a:lnSpc>
              <a:buFont typeface="Monotype Sorts" charset="2"/>
              <a:buNone/>
            </a:pPr>
            <a:r>
              <a:rPr lang="en-US" sz="1800" i="1">
                <a:solidFill>
                  <a:srgbClr val="000000"/>
                </a:solidFill>
              </a:rPr>
              <a:t>		B:-  B + 50</a:t>
            </a:r>
          </a:p>
          <a:p>
            <a:pPr>
              <a:lnSpc>
                <a:spcPct val="90000"/>
              </a:lnSpc>
              <a:buFont typeface="Monotype Sorts" charset="2"/>
              <a:buNone/>
            </a:pPr>
            <a:r>
              <a:rPr lang="en-US" sz="1800" b="1">
                <a:solidFill>
                  <a:srgbClr val="000000"/>
                </a:solidFill>
              </a:rPr>
              <a:t>		write </a:t>
            </a:r>
            <a:r>
              <a:rPr lang="en-US" sz="1800">
                <a:solidFill>
                  <a:srgbClr val="000000"/>
                </a:solidFill>
              </a:rPr>
              <a:t>(</a:t>
            </a:r>
            <a:r>
              <a:rPr lang="en-US" sz="1800" i="1">
                <a:solidFill>
                  <a:srgbClr val="000000"/>
                </a:solidFill>
              </a:rPr>
              <a:t>B</a:t>
            </a:r>
            <a:r>
              <a:rPr lang="en-US" sz="1800">
                <a:solidFill>
                  <a:srgbClr val="000000"/>
                </a:solidFill>
              </a:rPr>
              <a:t>)</a:t>
            </a:r>
          </a:p>
          <a:p>
            <a:r>
              <a:rPr lang="en-US"/>
              <a:t>Log:</a:t>
            </a:r>
          </a:p>
        </p:txBody>
      </p:sp>
      <p:pic>
        <p:nvPicPr>
          <p:cNvPr id="717828" name="Picture 4"/>
          <p:cNvPicPr>
            <a:picLocks noChangeAspect="1" noChangeArrowheads="1"/>
          </p:cNvPicPr>
          <p:nvPr/>
        </p:nvPicPr>
        <p:blipFill>
          <a:blip r:embed="rId2"/>
          <a:srcRect l="1190" t="22223" r="2380" b="22221"/>
          <a:stretch>
            <a:fillRect/>
          </a:stretch>
        </p:blipFill>
        <p:spPr bwMode="auto">
          <a:xfrm>
            <a:off x="1789113" y="3752669"/>
            <a:ext cx="5926137" cy="2560637"/>
          </a:xfrm>
          <a:prstGeom prst="rect">
            <a:avLst/>
          </a:prstGeom>
          <a:noFill/>
          <a:ln w="38100" cmpd="dbl">
            <a:solidFill>
              <a:schemeClr val="tx2"/>
            </a:solidFill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98486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Schedules</a:t>
            </a:r>
          </a:p>
        </p:txBody>
      </p:sp>
      <p:sp>
        <p:nvSpPr>
          <p:cNvPr id="65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kumimoji="0" lang="en-US" sz="2400" dirty="0"/>
              <a:t>A </a:t>
            </a:r>
            <a:r>
              <a:rPr kumimoji="0" lang="en-US" sz="2400" i="1" dirty="0"/>
              <a:t>schedule</a:t>
            </a:r>
            <a:r>
              <a:rPr kumimoji="0" lang="en-US" sz="2400" dirty="0"/>
              <a:t> is simply a (possibly interleaved) execution sequence of transaction instructions</a:t>
            </a:r>
          </a:p>
          <a:p>
            <a:pPr>
              <a:lnSpc>
                <a:spcPct val="90000"/>
              </a:lnSpc>
            </a:pPr>
            <a:endParaRPr kumimoji="0" lang="en-US" sz="2400" dirty="0"/>
          </a:p>
          <a:p>
            <a:pPr>
              <a:lnSpc>
                <a:spcPct val="90000"/>
              </a:lnSpc>
            </a:pPr>
            <a:r>
              <a:rPr kumimoji="0" lang="en-US" sz="2400" i="1" dirty="0"/>
              <a:t>Serial Schedule: </a:t>
            </a:r>
            <a:r>
              <a:rPr kumimoji="0" lang="en-US" sz="2400" dirty="0"/>
              <a:t>A schedule in which transactions appear one after the other</a:t>
            </a:r>
          </a:p>
          <a:p>
            <a:pPr lvl="1">
              <a:lnSpc>
                <a:spcPct val="90000"/>
              </a:lnSpc>
            </a:pPr>
            <a:r>
              <a:rPr kumimoji="0" lang="en-US" sz="2000" dirty="0"/>
              <a:t>i.e., No interleaving</a:t>
            </a:r>
          </a:p>
          <a:p>
            <a:pPr lvl="1">
              <a:lnSpc>
                <a:spcPct val="90000"/>
              </a:lnSpc>
            </a:pPr>
            <a:endParaRPr kumimoji="0" lang="en-US" sz="2000" dirty="0"/>
          </a:p>
          <a:p>
            <a:pPr>
              <a:lnSpc>
                <a:spcPct val="90000"/>
              </a:lnSpc>
            </a:pPr>
            <a:r>
              <a:rPr kumimoji="0" lang="en-US" sz="2400" dirty="0"/>
              <a:t>Serial schedules satisfy isolation and consistency</a:t>
            </a:r>
          </a:p>
          <a:p>
            <a:pPr lvl="1">
              <a:lnSpc>
                <a:spcPct val="90000"/>
              </a:lnSpc>
            </a:pPr>
            <a:r>
              <a:rPr kumimoji="0" lang="en-US" sz="2000" dirty="0"/>
              <a:t>Since each transaction by itself does not introduce inconsistency</a:t>
            </a:r>
          </a:p>
        </p:txBody>
      </p:sp>
    </p:spTree>
    <p:extLst>
      <p:ext uri="{BB962C8B-B14F-4D97-AF65-F5344CB8AC3E}">
        <p14:creationId xmlns:p14="http://schemas.microsoft.com/office/powerpoint/2010/main" val="218370311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98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101458"/>
            <a:ext cx="7543800" cy="847580"/>
          </a:xfrm>
        </p:spPr>
        <p:txBody>
          <a:bodyPr/>
          <a:lstStyle/>
          <a:p>
            <a:r>
              <a:rPr lang="en-US"/>
              <a:t>Log-based Recovery</a:t>
            </a:r>
          </a:p>
        </p:txBody>
      </p:sp>
      <p:sp>
        <p:nvSpPr>
          <p:cNvPr id="719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1500" y="890729"/>
            <a:ext cx="8299450" cy="5370513"/>
          </a:xfrm>
        </p:spPr>
        <p:txBody>
          <a:bodyPr/>
          <a:lstStyle/>
          <a:p>
            <a:pPr marL="381000" indent="-381000">
              <a:lnSpc>
                <a:spcPct val="110000"/>
              </a:lnSpc>
            </a:pPr>
            <a:r>
              <a:rPr lang="en-US" sz="2000" dirty="0"/>
              <a:t>Assumptions:	</a:t>
            </a:r>
          </a:p>
          <a:p>
            <a:pPr marL="800100" lvl="1" indent="-342900">
              <a:lnSpc>
                <a:spcPct val="110000"/>
              </a:lnSpc>
              <a:buFont typeface="Wingdings 2" charset="2"/>
              <a:buAutoNum type="arabicPeriod"/>
            </a:pPr>
            <a:r>
              <a:rPr lang="en-US" sz="1800" dirty="0"/>
              <a:t>Log records are </a:t>
            </a:r>
            <a:r>
              <a:rPr lang="en-US" sz="1800" b="1" i="1" dirty="0"/>
              <a:t>immediately pushed to the disk </a:t>
            </a:r>
            <a:r>
              <a:rPr lang="en-US" sz="1800" dirty="0"/>
              <a:t>as soon as they are generated</a:t>
            </a:r>
          </a:p>
          <a:p>
            <a:pPr marL="800100" lvl="1" indent="-342900">
              <a:lnSpc>
                <a:spcPct val="110000"/>
              </a:lnSpc>
              <a:buFont typeface="Wingdings 2" charset="2"/>
              <a:buAutoNum type="arabicPeriod"/>
            </a:pPr>
            <a:r>
              <a:rPr lang="en-US" sz="1800" dirty="0"/>
              <a:t>Log records are written to disk in the order generated</a:t>
            </a:r>
          </a:p>
          <a:p>
            <a:pPr marL="800100" lvl="1" indent="-342900">
              <a:lnSpc>
                <a:spcPct val="110000"/>
              </a:lnSpc>
              <a:buFont typeface="Wingdings 2" charset="2"/>
              <a:buAutoNum type="arabicPeriod"/>
            </a:pPr>
            <a:r>
              <a:rPr lang="en-US" sz="1800" dirty="0"/>
              <a:t>A log record is generated </a:t>
            </a:r>
            <a:r>
              <a:rPr lang="en-US" sz="1800" i="1" u="sng" dirty="0"/>
              <a:t>before</a:t>
            </a:r>
            <a:r>
              <a:rPr lang="en-US" sz="1800" i="1" dirty="0"/>
              <a:t> </a:t>
            </a:r>
            <a:r>
              <a:rPr lang="en-US" sz="1800" dirty="0"/>
              <a:t>the actual data value is updated</a:t>
            </a:r>
          </a:p>
          <a:p>
            <a:pPr marL="800100" lvl="1" indent="-342900">
              <a:lnSpc>
                <a:spcPct val="110000"/>
              </a:lnSpc>
              <a:buFont typeface="Wingdings 2" charset="2"/>
              <a:buAutoNum type="arabicPeriod"/>
            </a:pPr>
            <a:r>
              <a:rPr lang="en-US" sz="1800" i="1" u="sng" dirty="0"/>
              <a:t>Strict two-phase locking</a:t>
            </a:r>
          </a:p>
          <a:p>
            <a:pPr marL="1095375" lvl="2" indent="-342900">
              <a:lnSpc>
                <a:spcPct val="110000"/>
              </a:lnSpc>
            </a:pPr>
            <a:r>
              <a:rPr lang="en-US" sz="1600" dirty="0"/>
              <a:t>The first assumption can be relaxed</a:t>
            </a:r>
          </a:p>
          <a:p>
            <a:pPr marL="1095375" lvl="2" indent="-342900">
              <a:lnSpc>
                <a:spcPct val="110000"/>
              </a:lnSpc>
            </a:pPr>
            <a:r>
              <a:rPr lang="en-US" sz="1600" dirty="0"/>
              <a:t>As a special case, a </a:t>
            </a:r>
            <a:r>
              <a:rPr lang="en-US" sz="1600" i="1" dirty="0">
                <a:solidFill>
                  <a:srgbClr val="800000"/>
                </a:solidFill>
              </a:rPr>
              <a:t>transaction is considered </a:t>
            </a:r>
            <a:r>
              <a:rPr lang="en-US" sz="1600" i="1" u="sng" dirty="0">
                <a:solidFill>
                  <a:srgbClr val="800000"/>
                </a:solidFill>
              </a:rPr>
              <a:t>committed</a:t>
            </a:r>
            <a:r>
              <a:rPr lang="en-US" sz="1600" i="1" dirty="0">
                <a:solidFill>
                  <a:srgbClr val="800000"/>
                </a:solidFill>
              </a:rPr>
              <a:t> only after &lt;T1, COMMIT&gt; has been pushed to the disk</a:t>
            </a:r>
          </a:p>
          <a:p>
            <a:pPr marL="381000" indent="-381000">
              <a:lnSpc>
                <a:spcPct val="110000"/>
              </a:lnSpc>
            </a:pPr>
            <a:r>
              <a:rPr lang="en-US" sz="2000" dirty="0"/>
              <a:t>Also:</a:t>
            </a:r>
          </a:p>
          <a:p>
            <a:pPr marL="800100" lvl="1" indent="-342900">
              <a:lnSpc>
                <a:spcPct val="110000"/>
              </a:lnSpc>
            </a:pPr>
            <a:r>
              <a:rPr lang="en-US" sz="1800" dirty="0"/>
              <a:t>Log writes are </a:t>
            </a:r>
            <a:r>
              <a:rPr lang="en-US" sz="1800" i="1" u="sng" dirty="0"/>
              <a:t>sequential</a:t>
            </a:r>
          </a:p>
          <a:p>
            <a:pPr marL="800100" lvl="1" indent="-342900">
              <a:lnSpc>
                <a:spcPct val="110000"/>
              </a:lnSpc>
            </a:pPr>
            <a:r>
              <a:rPr lang="en-US" sz="1800" dirty="0"/>
              <a:t>They are also typically on a different disk</a:t>
            </a:r>
          </a:p>
          <a:p>
            <a:pPr marL="800100" lvl="1" indent="-342900">
              <a:lnSpc>
                <a:spcPct val="110000"/>
              </a:lnSpc>
            </a:pPr>
            <a:r>
              <a:rPr lang="en-US" sz="2000" dirty="0"/>
              <a:t>LFS == log-structured file system, and basis of </a:t>
            </a:r>
            <a:r>
              <a:rPr lang="en-US" sz="2000" i="1" dirty="0"/>
              <a:t>journaling</a:t>
            </a:r>
            <a:r>
              <a:rPr lang="en-US" sz="2000" dirty="0"/>
              <a:t> file systems</a:t>
            </a:r>
          </a:p>
        </p:txBody>
      </p:sp>
    </p:spTree>
    <p:extLst>
      <p:ext uri="{BB962C8B-B14F-4D97-AF65-F5344CB8AC3E}">
        <p14:creationId xmlns:p14="http://schemas.microsoft.com/office/powerpoint/2010/main" val="926837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8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8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8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8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8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8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8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8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8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8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9875" grpId="0" build="p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Recovery</a:t>
            </a:r>
          </a:p>
        </p:txBody>
      </p:sp>
      <p:sp>
        <p:nvSpPr>
          <p:cNvPr id="72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400" i="1" dirty="0"/>
              <a:t>STEAL is allowed, so changes of a transaction may have made it to the disk</a:t>
            </a:r>
          </a:p>
          <a:p>
            <a:endParaRPr lang="en-US" sz="2400" dirty="0"/>
          </a:p>
          <a:p>
            <a:r>
              <a:rPr lang="en-US" sz="2400" dirty="0"/>
              <a:t>UNDO(T1):</a:t>
            </a:r>
          </a:p>
          <a:p>
            <a:pPr lvl="1"/>
            <a:r>
              <a:rPr lang="en-US" sz="2000" dirty="0"/>
              <a:t>Procedure executed to </a:t>
            </a:r>
            <a:r>
              <a:rPr lang="en-US" sz="2000" i="1" dirty="0"/>
              <a:t>rollback/undo </a:t>
            </a:r>
            <a:r>
              <a:rPr lang="en-US" sz="2000" dirty="0"/>
              <a:t>the effects of a transaction</a:t>
            </a:r>
          </a:p>
          <a:p>
            <a:pPr lvl="1"/>
            <a:r>
              <a:rPr lang="en-US" sz="2000" dirty="0"/>
              <a:t>E.g. </a:t>
            </a:r>
          </a:p>
          <a:p>
            <a:pPr lvl="2"/>
            <a:r>
              <a:rPr lang="en-US" sz="1800" i="1" dirty="0"/>
              <a:t>&lt;T1, START&gt;</a:t>
            </a:r>
          </a:p>
          <a:p>
            <a:pPr lvl="2"/>
            <a:r>
              <a:rPr lang="en-US" sz="1800" i="1" dirty="0"/>
              <a:t>&lt;T1, A, 200, 300&gt;</a:t>
            </a:r>
          </a:p>
          <a:p>
            <a:pPr lvl="2"/>
            <a:r>
              <a:rPr lang="en-US" sz="1800" i="1" dirty="0"/>
              <a:t>&lt;T1, B, 400, 300&gt;</a:t>
            </a:r>
          </a:p>
          <a:p>
            <a:pPr lvl="2"/>
            <a:r>
              <a:rPr lang="en-US" sz="1800" i="1" dirty="0"/>
              <a:t>&lt;T1, A, 300, 200&gt;           [[ note: second update of A ]]</a:t>
            </a:r>
          </a:p>
          <a:p>
            <a:pPr lvl="2"/>
            <a:r>
              <a:rPr lang="en-US" sz="1800" dirty="0"/>
              <a:t>T1 decides to abort</a:t>
            </a:r>
          </a:p>
          <a:p>
            <a:pPr lvl="1"/>
            <a:endParaRPr lang="en-US" sz="2000" dirty="0"/>
          </a:p>
          <a:p>
            <a:pPr lvl="1"/>
            <a:r>
              <a:rPr lang="en-US" sz="2000" dirty="0"/>
              <a:t>Any of the changes might have made it to the disk</a:t>
            </a:r>
          </a:p>
          <a:p>
            <a:pPr lvl="1"/>
            <a:endParaRPr lang="en-US" sz="2000" i="1" dirty="0"/>
          </a:p>
          <a:p>
            <a:pPr lvl="1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666500345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2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Using the log to </a:t>
            </a:r>
            <a:r>
              <a:rPr lang="en-US" i="1"/>
              <a:t>abort/rollback</a:t>
            </a:r>
            <a:endParaRPr lang="en-US"/>
          </a:p>
        </p:txBody>
      </p:sp>
      <p:sp>
        <p:nvSpPr>
          <p:cNvPr id="722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/>
              <a:t>UNDO(T1):</a:t>
            </a:r>
          </a:p>
          <a:p>
            <a:pPr lvl="1"/>
            <a:r>
              <a:rPr lang="en-US" sz="2000" dirty="0"/>
              <a:t>Go </a:t>
            </a:r>
            <a:r>
              <a:rPr lang="en-US" sz="2000" i="1" u="sng" dirty="0"/>
              <a:t>backwards </a:t>
            </a:r>
            <a:r>
              <a:rPr lang="en-US" sz="2000" dirty="0"/>
              <a:t>in the </a:t>
            </a:r>
            <a:r>
              <a:rPr lang="en-US" sz="2000" i="1" dirty="0"/>
              <a:t>log </a:t>
            </a:r>
            <a:r>
              <a:rPr lang="en-US" sz="2000" dirty="0"/>
              <a:t>looking for log records belonging to T1</a:t>
            </a:r>
            <a:endParaRPr lang="en-US" sz="2000" i="1" dirty="0"/>
          </a:p>
          <a:p>
            <a:pPr lvl="1"/>
            <a:r>
              <a:rPr lang="en-US" sz="2000" dirty="0"/>
              <a:t>Restore the values to the old values</a:t>
            </a:r>
          </a:p>
          <a:p>
            <a:pPr lvl="1"/>
            <a:r>
              <a:rPr lang="en-US" sz="2000" dirty="0"/>
              <a:t>NOTE: Going backwards is important.</a:t>
            </a:r>
          </a:p>
          <a:p>
            <a:pPr lvl="2"/>
            <a:r>
              <a:rPr lang="en-US" sz="1800" i="1" dirty="0"/>
              <a:t>A </a:t>
            </a:r>
            <a:r>
              <a:rPr lang="en-US" sz="1800" dirty="0"/>
              <a:t>was updated twice</a:t>
            </a:r>
          </a:p>
          <a:p>
            <a:pPr lvl="1"/>
            <a:r>
              <a:rPr lang="en-US" sz="2000" dirty="0"/>
              <a:t>In the example, we simply:</a:t>
            </a:r>
          </a:p>
          <a:p>
            <a:pPr lvl="2"/>
            <a:r>
              <a:rPr lang="en-US" sz="1800" dirty="0"/>
              <a:t>Restore A to 300</a:t>
            </a:r>
          </a:p>
          <a:p>
            <a:pPr lvl="2"/>
            <a:r>
              <a:rPr lang="en-US" sz="1800" dirty="0"/>
              <a:t>Restore B to 400</a:t>
            </a:r>
          </a:p>
          <a:p>
            <a:pPr lvl="2"/>
            <a:r>
              <a:rPr lang="en-US" sz="1800" dirty="0"/>
              <a:t>Restore A to 200</a:t>
            </a:r>
          </a:p>
          <a:p>
            <a:pPr lvl="1"/>
            <a:r>
              <a:rPr lang="en-US" sz="2000" dirty="0"/>
              <a:t>Note: No other transaction could have changed A or B in the meantime</a:t>
            </a:r>
          </a:p>
          <a:p>
            <a:pPr lvl="2"/>
            <a:r>
              <a:rPr lang="en-US" sz="1800" i="1" u="sng" dirty="0"/>
              <a:t>Strict two-phase locking</a:t>
            </a:r>
            <a:r>
              <a:rPr lang="en-US" sz="1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89574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9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9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9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9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9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9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9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94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4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Using the log to </a:t>
            </a:r>
            <a:r>
              <a:rPr lang="en-US" i="1"/>
              <a:t>recover</a:t>
            </a:r>
            <a:endParaRPr lang="en-US"/>
          </a:p>
        </p:txBody>
      </p:sp>
      <p:sp>
        <p:nvSpPr>
          <p:cNvPr id="724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9333" y="1114425"/>
            <a:ext cx="8572500" cy="5500688"/>
          </a:xfrm>
        </p:spPr>
        <p:txBody>
          <a:bodyPr/>
          <a:lstStyle/>
          <a:p>
            <a:r>
              <a:rPr lang="en-US" sz="2000"/>
              <a:t>We don’t require FORCE, so a change made by the committed transaction may not have made it to the disk before the system crashed</a:t>
            </a:r>
          </a:p>
          <a:p>
            <a:pPr lvl="1"/>
            <a:r>
              <a:rPr lang="en-US" sz="1800"/>
              <a:t>BUT, the log record did (recall our assumptions)</a:t>
            </a:r>
          </a:p>
          <a:p>
            <a:r>
              <a:rPr lang="en-US" sz="2000"/>
              <a:t>REDO(T1):</a:t>
            </a:r>
          </a:p>
          <a:p>
            <a:pPr lvl="1"/>
            <a:r>
              <a:rPr lang="en-US" sz="1800"/>
              <a:t>Procedure executed to recover a committed transaction</a:t>
            </a:r>
          </a:p>
          <a:p>
            <a:pPr lvl="1"/>
            <a:r>
              <a:rPr lang="en-US" sz="1800"/>
              <a:t>E.g.</a:t>
            </a:r>
          </a:p>
          <a:p>
            <a:pPr lvl="2"/>
            <a:r>
              <a:rPr lang="en-US" sz="1600"/>
              <a:t>&lt;</a:t>
            </a:r>
            <a:r>
              <a:rPr lang="en-US" sz="1600" i="1"/>
              <a:t>T1, START&gt;</a:t>
            </a:r>
          </a:p>
          <a:p>
            <a:pPr lvl="2"/>
            <a:r>
              <a:rPr lang="en-US" sz="1600" i="1"/>
              <a:t>&lt;T1, A, 200, 300&gt;</a:t>
            </a:r>
          </a:p>
          <a:p>
            <a:pPr lvl="2"/>
            <a:r>
              <a:rPr lang="en-US" sz="1600" i="1"/>
              <a:t>&lt;T1, B, 400, 300&gt;</a:t>
            </a:r>
          </a:p>
          <a:p>
            <a:pPr lvl="2"/>
            <a:r>
              <a:rPr lang="en-US" sz="1600" i="1"/>
              <a:t>&lt;T1, A, 300, 200&gt;           [[ note: second update of A ]]</a:t>
            </a:r>
          </a:p>
          <a:p>
            <a:pPr lvl="2"/>
            <a:r>
              <a:rPr lang="en-US" sz="1600" i="1"/>
              <a:t>&lt;T1, COMMIT&gt;</a:t>
            </a:r>
          </a:p>
          <a:p>
            <a:pPr lvl="1"/>
            <a:r>
              <a:rPr lang="en-US" sz="1800"/>
              <a:t>By our assumptions, all the log records made it to the disk (since the transaction committed)</a:t>
            </a:r>
          </a:p>
          <a:p>
            <a:pPr lvl="1"/>
            <a:r>
              <a:rPr lang="en-US" sz="1800"/>
              <a:t>But any or none of the changes to A or B might have made it to disk</a:t>
            </a:r>
          </a:p>
          <a:p>
            <a:pPr lvl="2"/>
            <a:endParaRPr lang="en-US" sz="1600"/>
          </a:p>
        </p:txBody>
      </p:sp>
    </p:spTree>
    <p:extLst>
      <p:ext uri="{BB962C8B-B14F-4D97-AF65-F5344CB8AC3E}">
        <p14:creationId xmlns:p14="http://schemas.microsoft.com/office/powerpoint/2010/main" val="689607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9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9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9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9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9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9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9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99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3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Using the log to </a:t>
            </a:r>
            <a:r>
              <a:rPr lang="en-US" i="1"/>
              <a:t>recover</a:t>
            </a:r>
            <a:endParaRPr lang="en-US"/>
          </a:p>
        </p:txBody>
      </p:sp>
      <p:sp>
        <p:nvSpPr>
          <p:cNvPr id="723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/>
              <a:t>REDO(T1):</a:t>
            </a:r>
          </a:p>
          <a:p>
            <a:pPr lvl="1"/>
            <a:r>
              <a:rPr lang="en-US" sz="2000" dirty="0"/>
              <a:t>Go </a:t>
            </a:r>
            <a:r>
              <a:rPr lang="en-US" sz="2000" i="1" u="sng" dirty="0"/>
              <a:t>forwards </a:t>
            </a:r>
            <a:r>
              <a:rPr lang="en-US" sz="2000" dirty="0"/>
              <a:t>in the </a:t>
            </a:r>
            <a:r>
              <a:rPr lang="en-US" sz="2000" i="1" dirty="0"/>
              <a:t>log </a:t>
            </a:r>
            <a:r>
              <a:rPr lang="en-US" sz="2000" dirty="0"/>
              <a:t>looking for log records belonging to T1</a:t>
            </a:r>
            <a:endParaRPr lang="en-US" sz="2000" i="1" dirty="0"/>
          </a:p>
          <a:p>
            <a:pPr lvl="1"/>
            <a:r>
              <a:rPr lang="en-US" sz="2000" dirty="0"/>
              <a:t>Set the values to the new values</a:t>
            </a:r>
          </a:p>
          <a:p>
            <a:pPr lvl="1"/>
            <a:r>
              <a:rPr lang="en-US" sz="2000" dirty="0"/>
              <a:t>NOTE: Going forward is important.</a:t>
            </a:r>
          </a:p>
          <a:p>
            <a:pPr lvl="1"/>
            <a:r>
              <a:rPr lang="en-US" sz="2000" dirty="0"/>
              <a:t>In the example, we simply:</a:t>
            </a:r>
          </a:p>
          <a:p>
            <a:pPr lvl="2"/>
            <a:r>
              <a:rPr lang="en-US" sz="1800" dirty="0"/>
              <a:t>Set A to 300</a:t>
            </a:r>
          </a:p>
          <a:p>
            <a:pPr lvl="2"/>
            <a:r>
              <a:rPr lang="en-US" sz="1800" dirty="0"/>
              <a:t>Set B to 300</a:t>
            </a:r>
          </a:p>
          <a:p>
            <a:pPr lvl="2"/>
            <a:r>
              <a:rPr lang="en-US" sz="1800" dirty="0"/>
              <a:t>Set A to 200</a:t>
            </a:r>
          </a:p>
        </p:txBody>
      </p:sp>
    </p:spTree>
    <p:extLst>
      <p:ext uri="{BB962C8B-B14F-4D97-AF65-F5344CB8AC3E}">
        <p14:creationId xmlns:p14="http://schemas.microsoft.com/office/powerpoint/2010/main" val="261690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9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9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9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9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9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6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Idempotency</a:t>
            </a:r>
          </a:p>
        </p:txBody>
      </p:sp>
      <p:sp>
        <p:nvSpPr>
          <p:cNvPr id="726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/>
              <a:t>Both redo and undo are required to </a:t>
            </a:r>
            <a:r>
              <a:rPr lang="en-US" sz="2400" i="1" dirty="0"/>
              <a:t>idempotent</a:t>
            </a:r>
          </a:p>
          <a:p>
            <a:pPr lvl="1"/>
            <a:r>
              <a:rPr lang="en-US" sz="2000" i="1" dirty="0"/>
              <a:t>F is idempotent, if F(x) = F(F(x)) = F(F(F(F(…F(x)))))</a:t>
            </a:r>
          </a:p>
          <a:p>
            <a:r>
              <a:rPr lang="en-US" sz="2400" dirty="0"/>
              <a:t>Multiple applications shouldn’t change the effect</a:t>
            </a:r>
          </a:p>
          <a:p>
            <a:pPr lvl="1"/>
            <a:r>
              <a:rPr lang="en-US" sz="2000" dirty="0"/>
              <a:t>This is important because we don’t know exactly what made it to the disk, and we can’t keep track of that</a:t>
            </a:r>
          </a:p>
          <a:p>
            <a:pPr lvl="1"/>
            <a:r>
              <a:rPr lang="en-US" sz="2000" dirty="0"/>
              <a:t>E.g. consider a log record of the type </a:t>
            </a:r>
          </a:p>
          <a:p>
            <a:pPr lvl="2"/>
            <a:r>
              <a:rPr lang="en-US" sz="1800" dirty="0"/>
              <a:t>&lt;T1, A, </a:t>
            </a:r>
            <a:r>
              <a:rPr lang="en-US" sz="1800" i="1" u="sng" dirty="0"/>
              <a:t>incremented by 100&gt;</a:t>
            </a:r>
          </a:p>
          <a:p>
            <a:pPr lvl="2"/>
            <a:r>
              <a:rPr lang="en-US" sz="1800" dirty="0"/>
              <a:t>Old value was 200, and so new value was 300</a:t>
            </a:r>
          </a:p>
          <a:p>
            <a:pPr lvl="1"/>
            <a:r>
              <a:rPr lang="en-US" sz="2000" dirty="0"/>
              <a:t>But the on disk value might be 200 or 300 (since we have no control over the buffer manager)</a:t>
            </a:r>
          </a:p>
          <a:p>
            <a:pPr lvl="1"/>
            <a:r>
              <a:rPr lang="en-US" sz="2000" dirty="0"/>
              <a:t>So we have no idea whether to apply this log record or not</a:t>
            </a:r>
          </a:p>
          <a:p>
            <a:pPr lvl="1"/>
            <a:r>
              <a:rPr lang="en-US" sz="2000" dirty="0"/>
              <a:t>Hence, </a:t>
            </a:r>
            <a:r>
              <a:rPr lang="en-US" sz="2000" b="1" i="1" dirty="0"/>
              <a:t>value based logging</a:t>
            </a:r>
            <a:r>
              <a:rPr lang="en-US" sz="2000" i="1" dirty="0"/>
              <a:t> </a:t>
            </a:r>
            <a:r>
              <a:rPr lang="en-US" sz="2000" dirty="0"/>
              <a:t>is used (also called </a:t>
            </a:r>
            <a:r>
              <a:rPr lang="en-US" sz="2000" i="1" u="sng" dirty="0"/>
              <a:t>physical)</a:t>
            </a:r>
            <a:r>
              <a:rPr lang="en-US" sz="2000" dirty="0"/>
              <a:t>, not operation based (also called </a:t>
            </a:r>
            <a:r>
              <a:rPr lang="en-US" sz="2000" i="1" u="sng" dirty="0"/>
              <a:t>logical)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81942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60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60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60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60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60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60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60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60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60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60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6019" grpId="0" build="p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8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Log-based recovery</a:t>
            </a:r>
          </a:p>
        </p:txBody>
      </p:sp>
      <p:sp>
        <p:nvSpPr>
          <p:cNvPr id="728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/>
              <a:t>Log is maintained</a:t>
            </a:r>
          </a:p>
          <a:p>
            <a:endParaRPr lang="en-US" sz="2400" dirty="0"/>
          </a:p>
          <a:p>
            <a:r>
              <a:rPr lang="en-US" sz="2400" dirty="0"/>
              <a:t>If during the normal processing, a transaction needs to abort</a:t>
            </a:r>
          </a:p>
          <a:p>
            <a:pPr lvl="1"/>
            <a:r>
              <a:rPr lang="en-US" sz="2000" dirty="0"/>
              <a:t>UNDO() is used for that purpose</a:t>
            </a:r>
          </a:p>
          <a:p>
            <a:pPr lvl="1"/>
            <a:endParaRPr lang="en-US" sz="2000" dirty="0"/>
          </a:p>
          <a:p>
            <a:r>
              <a:rPr lang="en-US" sz="2400" dirty="0"/>
              <a:t>If the system crashes, then we need to do recovery using both UNDO() and REDO()</a:t>
            </a:r>
          </a:p>
          <a:p>
            <a:pPr lvl="1"/>
            <a:r>
              <a:rPr lang="en-US" sz="2000" dirty="0"/>
              <a:t>Some transactions that were going on at the time of crash may not have completed, and must be </a:t>
            </a:r>
            <a:r>
              <a:rPr lang="en-US" sz="2000" i="1" dirty="0"/>
              <a:t>aborted/undone</a:t>
            </a:r>
          </a:p>
          <a:p>
            <a:pPr lvl="1"/>
            <a:r>
              <a:rPr lang="en-US" sz="2000" dirty="0"/>
              <a:t>Some transactions may have committed, but their changes didn’t make it to disk, so they must be </a:t>
            </a:r>
            <a:r>
              <a:rPr lang="en-US" sz="2000" i="1" dirty="0"/>
              <a:t>redone</a:t>
            </a:r>
          </a:p>
          <a:p>
            <a:pPr lvl="1"/>
            <a:r>
              <a:rPr lang="en-US" sz="2000" dirty="0"/>
              <a:t>Called </a:t>
            </a:r>
            <a:r>
              <a:rPr lang="en-US" sz="2000" i="1" dirty="0"/>
              <a:t>restart recovery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044569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80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80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80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80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9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Restart Recovery (after a crash)</a:t>
            </a:r>
          </a:p>
        </p:txBody>
      </p:sp>
      <p:sp>
        <p:nvSpPr>
          <p:cNvPr id="729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/>
              <a:t>After restart, go backwards into the log, and make two lists</a:t>
            </a:r>
          </a:p>
          <a:p>
            <a:pPr lvl="1"/>
            <a:r>
              <a:rPr lang="en-US" sz="1800" dirty="0"/>
              <a:t>How far ?? For now, assume till the beginning of the log.</a:t>
            </a:r>
          </a:p>
          <a:p>
            <a:endParaRPr lang="en-US" sz="2000" dirty="0"/>
          </a:p>
          <a:p>
            <a:r>
              <a:rPr lang="en-US" sz="2000" dirty="0" err="1"/>
              <a:t>undo_list</a:t>
            </a:r>
            <a:r>
              <a:rPr lang="en-US" sz="2000" dirty="0"/>
              <a:t>: A list of transactions that must be undone</a:t>
            </a:r>
          </a:p>
          <a:p>
            <a:pPr lvl="1"/>
            <a:r>
              <a:rPr lang="en-US" sz="1800" i="1" dirty="0"/>
              <a:t>&lt;Ti, START&gt; </a:t>
            </a:r>
            <a:r>
              <a:rPr lang="en-US" sz="1800" dirty="0"/>
              <a:t>record is in the log, but no </a:t>
            </a:r>
            <a:r>
              <a:rPr lang="en-US" sz="1800" i="1" dirty="0"/>
              <a:t>&lt;Ti, COMMIT&gt;</a:t>
            </a:r>
          </a:p>
          <a:p>
            <a:pPr lvl="1"/>
            <a:endParaRPr lang="en-US" sz="1800" i="1" dirty="0"/>
          </a:p>
          <a:p>
            <a:r>
              <a:rPr lang="en-US" sz="2000" dirty="0" err="1"/>
              <a:t>redo_list</a:t>
            </a:r>
            <a:r>
              <a:rPr lang="en-US" sz="2000" dirty="0"/>
              <a:t>: A list of transactions that need to be redone</a:t>
            </a:r>
          </a:p>
          <a:p>
            <a:pPr lvl="1"/>
            <a:r>
              <a:rPr lang="en-US" sz="1800" dirty="0"/>
              <a:t>Both </a:t>
            </a:r>
            <a:r>
              <a:rPr lang="en-US" sz="1800" i="1" dirty="0"/>
              <a:t>&lt;Ti, START&gt;  and &lt;Ti, COMMIT&gt; </a:t>
            </a:r>
            <a:r>
              <a:rPr lang="en-US" sz="1800" dirty="0"/>
              <a:t>records are in the log</a:t>
            </a:r>
          </a:p>
          <a:p>
            <a:pPr lvl="1"/>
            <a:endParaRPr lang="en-US" sz="1800" dirty="0"/>
          </a:p>
          <a:p>
            <a:r>
              <a:rPr lang="en-US" sz="2000" dirty="0"/>
              <a:t>After that:</a:t>
            </a:r>
          </a:p>
          <a:p>
            <a:pPr lvl="1"/>
            <a:r>
              <a:rPr lang="en-US" sz="1800" dirty="0"/>
              <a:t>UNDO all the transactions on the </a:t>
            </a:r>
            <a:r>
              <a:rPr lang="en-US" sz="1800" dirty="0" err="1"/>
              <a:t>undo_list</a:t>
            </a:r>
            <a:r>
              <a:rPr lang="en-US" sz="1800" dirty="0"/>
              <a:t> one by one</a:t>
            </a:r>
          </a:p>
          <a:p>
            <a:pPr lvl="1"/>
            <a:r>
              <a:rPr lang="en-US" sz="1800" dirty="0"/>
              <a:t>REDO all the transaction on the </a:t>
            </a:r>
            <a:r>
              <a:rPr lang="en-US" sz="1800" dirty="0" err="1"/>
              <a:t>redo_list</a:t>
            </a:r>
            <a:r>
              <a:rPr lang="en-US" sz="1800" dirty="0"/>
              <a:t> one by one</a:t>
            </a:r>
          </a:p>
          <a:p>
            <a:pPr lvl="1"/>
            <a:r>
              <a:rPr lang="en-US" sz="1800" i="1" dirty="0"/>
              <a:t>this is different than the recovery algorithm in 16.4</a:t>
            </a:r>
          </a:p>
          <a:p>
            <a:pPr lvl="1"/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195465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9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9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90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90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90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90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909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909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909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909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9091" grpId="0" build="p"/>
    </p:bld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Restart Recovery (after a crash)</a:t>
            </a:r>
          </a:p>
        </p:txBody>
      </p:sp>
      <p:sp>
        <p:nvSpPr>
          <p:cNvPr id="7301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1500" y="1114425"/>
            <a:ext cx="8096250" cy="5181600"/>
          </a:xfrm>
        </p:spPr>
        <p:txBody>
          <a:bodyPr/>
          <a:lstStyle/>
          <a:p>
            <a:r>
              <a:rPr lang="en-US" sz="2000" dirty="0"/>
              <a:t>Must do the UNDOs first before REDO</a:t>
            </a:r>
          </a:p>
          <a:p>
            <a:pPr lvl="1"/>
            <a:r>
              <a:rPr lang="en-US" sz="1800" i="1" dirty="0"/>
              <a:t>&lt;T2, A, 10, 30&gt;</a:t>
            </a:r>
          </a:p>
          <a:p>
            <a:pPr lvl="1"/>
            <a:r>
              <a:rPr lang="en-US" sz="1800" i="1" dirty="0"/>
              <a:t>&lt;T1, A, 10, 20&gt;</a:t>
            </a:r>
          </a:p>
          <a:p>
            <a:pPr lvl="1"/>
            <a:r>
              <a:rPr lang="en-US" sz="1800" i="1" dirty="0"/>
              <a:t>&lt;T1, abort&gt;           [[ so A was restored back to 10 ]]</a:t>
            </a:r>
          </a:p>
          <a:p>
            <a:pPr lvl="1"/>
            <a:r>
              <a:rPr lang="en-US" sz="1800" i="1" dirty="0"/>
              <a:t>&lt;T2, commit&gt;</a:t>
            </a:r>
          </a:p>
          <a:p>
            <a:pPr lvl="1"/>
            <a:endParaRPr lang="en-US" sz="1800" i="1" dirty="0"/>
          </a:p>
          <a:p>
            <a:r>
              <a:rPr lang="en-US" sz="2000" dirty="0"/>
              <a:t>If we do UNDO(T1) first, and then REDO(T2), it will be okay</a:t>
            </a:r>
          </a:p>
          <a:p>
            <a:r>
              <a:rPr lang="en-US" sz="2000" dirty="0"/>
              <a:t>Trying to do other way around doesn’t work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26060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0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0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0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01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01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01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01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0115" grpId="0" build="p"/>
    </p:bld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1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Checkpointing</a:t>
            </a:r>
          </a:p>
        </p:txBody>
      </p:sp>
      <p:sp>
        <p:nvSpPr>
          <p:cNvPr id="731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/>
              <a:t>How far should we go back in the log while constructing redo and undo lists ??</a:t>
            </a:r>
          </a:p>
          <a:p>
            <a:pPr lvl="1"/>
            <a:r>
              <a:rPr lang="en-US" sz="1800" dirty="0"/>
              <a:t>It is possible that a transaction made an update at the very beginning of the system, and that update never made it to disk</a:t>
            </a:r>
          </a:p>
          <a:p>
            <a:pPr lvl="2"/>
            <a:r>
              <a:rPr lang="en-US" sz="1600" dirty="0"/>
              <a:t>very very unlikely, but possible (because we don’t do force)</a:t>
            </a:r>
          </a:p>
          <a:p>
            <a:pPr lvl="1"/>
            <a:r>
              <a:rPr lang="en-US" sz="1800" dirty="0"/>
              <a:t>For correctness, we have to go back all the way to the beginning of the log</a:t>
            </a:r>
          </a:p>
          <a:p>
            <a:pPr lvl="1"/>
            <a:r>
              <a:rPr lang="en-US" sz="1800" dirty="0"/>
              <a:t>Bad idea !!</a:t>
            </a:r>
          </a:p>
          <a:p>
            <a:endParaRPr lang="en-US" sz="2000" dirty="0"/>
          </a:p>
          <a:p>
            <a:r>
              <a:rPr lang="en-US" sz="2000" dirty="0" err="1"/>
              <a:t>Checkpointing</a:t>
            </a:r>
            <a:r>
              <a:rPr lang="en-US" sz="2000" dirty="0"/>
              <a:t> is a mechanism to reduce this</a:t>
            </a:r>
          </a:p>
          <a:p>
            <a:pPr lvl="1"/>
            <a:endParaRPr lang="en-US" sz="18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8669811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Another serial schedule</a:t>
            </a:r>
          </a:p>
        </p:txBody>
      </p:sp>
      <p:sp>
        <p:nvSpPr>
          <p:cNvPr id="541700" name="Text Box 4"/>
          <p:cNvSpPr txBox="1">
            <a:spLocks noChangeArrowheads="1"/>
          </p:cNvSpPr>
          <p:nvPr/>
        </p:nvSpPr>
        <p:spPr bwMode="auto">
          <a:xfrm>
            <a:off x="753066" y="1316307"/>
            <a:ext cx="1143000" cy="421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/>
              <a:t>T1</a:t>
            </a:r>
          </a:p>
          <a:p>
            <a:pPr algn="l"/>
            <a:endParaRPr lang="en-US" dirty="0"/>
          </a:p>
          <a:p>
            <a:pPr algn="l"/>
            <a:endParaRPr lang="en-US" dirty="0"/>
          </a:p>
          <a:p>
            <a:pPr algn="l"/>
            <a:endParaRPr lang="en-US" dirty="0"/>
          </a:p>
          <a:p>
            <a:pPr algn="l"/>
            <a:endParaRPr lang="en-US" dirty="0"/>
          </a:p>
          <a:p>
            <a:pPr algn="l"/>
            <a:endParaRPr lang="en-US" dirty="0"/>
          </a:p>
          <a:p>
            <a:pPr algn="l"/>
            <a:endParaRPr lang="en-US" dirty="0"/>
          </a:p>
          <a:p>
            <a:pPr algn="l"/>
            <a:endParaRPr lang="en-US" dirty="0"/>
          </a:p>
          <a:p>
            <a:pPr algn="l"/>
            <a:endParaRPr lang="en-US" dirty="0"/>
          </a:p>
          <a:p>
            <a:pPr algn="l"/>
            <a:r>
              <a:rPr lang="en-US" dirty="0"/>
              <a:t>read(A)</a:t>
            </a:r>
          </a:p>
          <a:p>
            <a:pPr algn="l"/>
            <a:r>
              <a:rPr lang="en-US" dirty="0"/>
              <a:t>A = A -50</a:t>
            </a:r>
          </a:p>
          <a:p>
            <a:pPr algn="l"/>
            <a:r>
              <a:rPr lang="en-US" dirty="0"/>
              <a:t>write(A)</a:t>
            </a:r>
          </a:p>
          <a:p>
            <a:pPr algn="l"/>
            <a:r>
              <a:rPr lang="en-US" dirty="0"/>
              <a:t>read(B)</a:t>
            </a:r>
          </a:p>
          <a:p>
            <a:pPr algn="l"/>
            <a:r>
              <a:rPr lang="en-US" dirty="0"/>
              <a:t>B=B+50</a:t>
            </a:r>
          </a:p>
          <a:p>
            <a:pPr algn="l"/>
            <a:r>
              <a:rPr lang="en-US" dirty="0"/>
              <a:t>write(B)</a:t>
            </a:r>
          </a:p>
        </p:txBody>
      </p:sp>
      <p:sp>
        <p:nvSpPr>
          <p:cNvPr id="541701" name="Text Box 5"/>
          <p:cNvSpPr txBox="1">
            <a:spLocks noChangeArrowheads="1"/>
          </p:cNvSpPr>
          <p:nvPr/>
        </p:nvSpPr>
        <p:spPr bwMode="auto">
          <a:xfrm>
            <a:off x="2899366" y="1341707"/>
            <a:ext cx="1384300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/>
              <a:t>T2</a:t>
            </a:r>
          </a:p>
          <a:p>
            <a:pPr algn="l"/>
            <a:r>
              <a:rPr lang="en-US" dirty="0"/>
              <a:t>read(A)</a:t>
            </a:r>
          </a:p>
          <a:p>
            <a:pPr algn="l"/>
            <a:r>
              <a:rPr lang="en-US" dirty="0" err="1"/>
              <a:t>tmp</a:t>
            </a:r>
            <a:r>
              <a:rPr lang="en-US" dirty="0"/>
              <a:t> = A*0.1</a:t>
            </a:r>
          </a:p>
          <a:p>
            <a:pPr algn="l"/>
            <a:r>
              <a:rPr lang="en-US" dirty="0"/>
              <a:t>A = A – </a:t>
            </a:r>
            <a:r>
              <a:rPr lang="en-US" dirty="0" err="1"/>
              <a:t>tmp</a:t>
            </a:r>
            <a:endParaRPr lang="en-US" dirty="0"/>
          </a:p>
          <a:p>
            <a:pPr algn="l"/>
            <a:r>
              <a:rPr lang="en-US" dirty="0"/>
              <a:t>write(A)</a:t>
            </a:r>
          </a:p>
          <a:p>
            <a:pPr algn="l"/>
            <a:r>
              <a:rPr lang="en-US" dirty="0"/>
              <a:t>read(B)</a:t>
            </a:r>
          </a:p>
          <a:p>
            <a:pPr algn="l"/>
            <a:r>
              <a:rPr lang="en-US" dirty="0"/>
              <a:t>B = B+ </a:t>
            </a:r>
            <a:r>
              <a:rPr lang="en-US" dirty="0" err="1"/>
              <a:t>tmp</a:t>
            </a:r>
            <a:endParaRPr lang="en-US" dirty="0"/>
          </a:p>
          <a:p>
            <a:pPr algn="l"/>
            <a:r>
              <a:rPr lang="en-US" dirty="0"/>
              <a:t>write(B)</a:t>
            </a:r>
          </a:p>
        </p:txBody>
      </p:sp>
      <p:sp>
        <p:nvSpPr>
          <p:cNvPr id="541702" name="Line 6"/>
          <p:cNvSpPr>
            <a:spLocks noChangeShapeType="1"/>
          </p:cNvSpPr>
          <p:nvPr/>
        </p:nvSpPr>
        <p:spPr bwMode="auto">
          <a:xfrm>
            <a:off x="718141" y="1633807"/>
            <a:ext cx="40513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1703" name="Line 7"/>
          <p:cNvSpPr>
            <a:spLocks noChangeShapeType="1"/>
          </p:cNvSpPr>
          <p:nvPr/>
        </p:nvSpPr>
        <p:spPr bwMode="auto">
          <a:xfrm>
            <a:off x="2407241" y="1138507"/>
            <a:ext cx="0" cy="411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1706" name="Text Box 10"/>
          <p:cNvSpPr txBox="1">
            <a:spLocks noChangeArrowheads="1"/>
          </p:cNvSpPr>
          <p:nvPr/>
        </p:nvSpPr>
        <p:spPr bwMode="auto">
          <a:xfrm>
            <a:off x="4197941" y="4246832"/>
            <a:ext cx="3749744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>
                <a:solidFill>
                  <a:srgbClr val="0000FF"/>
                </a:solidFill>
              </a:rPr>
              <a:t>Consistent ?</a:t>
            </a:r>
          </a:p>
          <a:p>
            <a:pPr algn="l"/>
            <a:r>
              <a:rPr lang="en-US" dirty="0">
                <a:solidFill>
                  <a:srgbClr val="0000FF"/>
                </a:solidFill>
              </a:rPr>
              <a:t>     Constraint is satisfied.</a:t>
            </a:r>
          </a:p>
          <a:p>
            <a:pPr algn="l"/>
            <a:endParaRPr lang="en-US" dirty="0">
              <a:solidFill>
                <a:srgbClr val="0000FF"/>
              </a:solidFill>
            </a:endParaRPr>
          </a:p>
          <a:p>
            <a:pPr algn="l"/>
            <a:r>
              <a:rPr lang="en-US" dirty="0">
                <a:solidFill>
                  <a:srgbClr val="0000FF"/>
                </a:solidFill>
              </a:rPr>
              <a:t>Since each </a:t>
            </a:r>
            <a:r>
              <a:rPr lang="en-US" dirty="0" err="1">
                <a:solidFill>
                  <a:srgbClr val="0000FF"/>
                </a:solidFill>
              </a:rPr>
              <a:t>Xion</a:t>
            </a:r>
            <a:r>
              <a:rPr lang="en-US" dirty="0">
                <a:solidFill>
                  <a:srgbClr val="0000FF"/>
                </a:solidFill>
              </a:rPr>
              <a:t> is consistent, any </a:t>
            </a:r>
          </a:p>
          <a:p>
            <a:pPr algn="l"/>
            <a:r>
              <a:rPr lang="en-US" dirty="0">
                <a:solidFill>
                  <a:srgbClr val="0000FF"/>
                </a:solidFill>
              </a:rPr>
              <a:t>serial schedule must be consistent</a:t>
            </a:r>
          </a:p>
        </p:txBody>
      </p:sp>
      <p:sp>
        <p:nvSpPr>
          <p:cNvPr id="541708" name="Text Box 12"/>
          <p:cNvSpPr txBox="1">
            <a:spLocks noChangeArrowheads="1"/>
          </p:cNvSpPr>
          <p:nvPr/>
        </p:nvSpPr>
        <p:spPr bwMode="auto">
          <a:xfrm>
            <a:off x="5155278" y="1632220"/>
            <a:ext cx="3135519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2000" dirty="0">
                <a:solidFill>
                  <a:srgbClr val="800000"/>
                </a:solidFill>
              </a:rPr>
              <a:t>Effect:      </a:t>
            </a:r>
            <a:r>
              <a:rPr lang="en-US" sz="2000" u="sng" dirty="0">
                <a:solidFill>
                  <a:srgbClr val="800000"/>
                </a:solidFill>
              </a:rPr>
              <a:t>Before</a:t>
            </a:r>
            <a:r>
              <a:rPr lang="en-US" sz="2000" dirty="0">
                <a:solidFill>
                  <a:srgbClr val="800000"/>
                </a:solidFill>
              </a:rPr>
              <a:t>       </a:t>
            </a:r>
            <a:r>
              <a:rPr lang="en-US" sz="2000" u="sng" dirty="0">
                <a:solidFill>
                  <a:srgbClr val="800000"/>
                </a:solidFill>
              </a:rPr>
              <a:t>After</a:t>
            </a:r>
          </a:p>
          <a:p>
            <a:pPr algn="l"/>
            <a:r>
              <a:rPr lang="en-US" sz="2000" dirty="0">
                <a:solidFill>
                  <a:srgbClr val="800000"/>
                </a:solidFill>
              </a:rPr>
              <a:t>	A      100          40</a:t>
            </a:r>
          </a:p>
          <a:p>
            <a:pPr algn="l"/>
            <a:r>
              <a:rPr lang="en-US" sz="2000" dirty="0">
                <a:solidFill>
                  <a:srgbClr val="800000"/>
                </a:solidFill>
              </a:rPr>
              <a:t>	B       50         110</a:t>
            </a:r>
          </a:p>
          <a:p>
            <a:pPr algn="l"/>
            <a:r>
              <a:rPr lang="en-US" sz="2000" dirty="0">
                <a:solidFill>
                  <a:srgbClr val="800000"/>
                </a:solidFill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00264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1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1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1706" grpId="0"/>
      <p:bldP spid="541708" grpId="0"/>
    </p:bld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2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Checkpointing</a:t>
            </a:r>
          </a:p>
        </p:txBody>
      </p:sp>
      <p:sp>
        <p:nvSpPr>
          <p:cNvPr id="7321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1500" y="1114425"/>
            <a:ext cx="8255000" cy="5529263"/>
          </a:xfrm>
        </p:spPr>
        <p:txBody>
          <a:bodyPr/>
          <a:lstStyle/>
          <a:p>
            <a:r>
              <a:rPr lang="en-US" sz="2000"/>
              <a:t>Periodically, the database system writes out everything in the memory to disk</a:t>
            </a:r>
          </a:p>
          <a:p>
            <a:pPr lvl="1"/>
            <a:r>
              <a:rPr lang="en-US" sz="1800"/>
              <a:t>Goal is to get the database in a state that we know (not necessarily consistent state)</a:t>
            </a:r>
          </a:p>
          <a:p>
            <a:r>
              <a:rPr lang="en-US" sz="2000"/>
              <a:t>Steps:</a:t>
            </a:r>
          </a:p>
          <a:p>
            <a:pPr lvl="1"/>
            <a:r>
              <a:rPr lang="en-US" sz="1800"/>
              <a:t>Stop all other activity in the database system</a:t>
            </a:r>
          </a:p>
          <a:p>
            <a:pPr lvl="1"/>
            <a:r>
              <a:rPr lang="en-US" sz="1800"/>
              <a:t>Write out the entire contents of the memory to the disk </a:t>
            </a:r>
          </a:p>
          <a:p>
            <a:pPr lvl="2"/>
            <a:r>
              <a:rPr lang="en-US" sz="1600"/>
              <a:t>Only need to write updated pages, so not so bad</a:t>
            </a:r>
          </a:p>
          <a:p>
            <a:pPr lvl="2"/>
            <a:r>
              <a:rPr lang="en-US" sz="1600"/>
              <a:t>Entire === all updates, whether committed or not</a:t>
            </a:r>
          </a:p>
          <a:p>
            <a:pPr lvl="1"/>
            <a:r>
              <a:rPr lang="en-US" sz="1800"/>
              <a:t>Write out all the log records to the disk</a:t>
            </a:r>
          </a:p>
          <a:p>
            <a:pPr lvl="1"/>
            <a:r>
              <a:rPr lang="en-US" sz="1800"/>
              <a:t>Write out a special log record to disk </a:t>
            </a:r>
          </a:p>
          <a:p>
            <a:pPr lvl="2"/>
            <a:r>
              <a:rPr lang="en-US" sz="1600"/>
              <a:t>&lt;</a:t>
            </a:r>
            <a:r>
              <a:rPr lang="en-US" sz="1600" i="1"/>
              <a:t>CHECKPOINT LIST_OF_ACTIVE_TRANSACTIONS&gt;</a:t>
            </a:r>
          </a:p>
          <a:p>
            <a:pPr lvl="2"/>
            <a:r>
              <a:rPr lang="en-US" sz="1600"/>
              <a:t>The second component is the list of all active transactions in the system right now</a:t>
            </a:r>
          </a:p>
          <a:p>
            <a:pPr lvl="1"/>
            <a:r>
              <a:rPr lang="en-US" sz="1800"/>
              <a:t>Continue with the transactions again</a:t>
            </a:r>
          </a:p>
        </p:txBody>
      </p:sp>
    </p:spTree>
    <p:extLst>
      <p:ext uri="{BB962C8B-B14F-4D97-AF65-F5344CB8AC3E}">
        <p14:creationId xmlns:p14="http://schemas.microsoft.com/office/powerpoint/2010/main" val="1468823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2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21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21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21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21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21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21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21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21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216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216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216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2163" grpId="0" build="p"/>
    </p:bld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42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199" y="122238"/>
            <a:ext cx="7846445" cy="847580"/>
          </a:xfrm>
        </p:spPr>
        <p:txBody>
          <a:bodyPr/>
          <a:lstStyle/>
          <a:p>
            <a:r>
              <a:rPr lang="en-US" dirty="0"/>
              <a:t>Restart Recovery w/ checkpoints</a:t>
            </a:r>
          </a:p>
        </p:txBody>
      </p:sp>
      <p:sp>
        <p:nvSpPr>
          <p:cNvPr id="734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/>
              <a:t>Key difference: Only need to go back till the last checkpoint</a:t>
            </a:r>
          </a:p>
          <a:p>
            <a:r>
              <a:rPr lang="en-US" sz="2000"/>
              <a:t>Steps:</a:t>
            </a:r>
          </a:p>
          <a:p>
            <a:pPr lvl="1"/>
            <a:r>
              <a:rPr lang="en-US" sz="1800"/>
              <a:t>undo_list:</a:t>
            </a:r>
          </a:p>
          <a:p>
            <a:pPr lvl="2"/>
            <a:r>
              <a:rPr lang="en-US" sz="1600"/>
              <a:t>Go back till the checkpoint as before. </a:t>
            </a:r>
          </a:p>
          <a:p>
            <a:pPr lvl="2"/>
            <a:r>
              <a:rPr lang="en-US" sz="1600"/>
              <a:t>Add all the transactions that were active at that time, and that didn’t commit	</a:t>
            </a:r>
          </a:p>
          <a:p>
            <a:pPr lvl="3"/>
            <a:r>
              <a:rPr lang="en-US" sz="1400"/>
              <a:t>e.g. possible that a transactions started before the checkpoint, but didn’t finish till the crash</a:t>
            </a:r>
          </a:p>
          <a:p>
            <a:pPr lvl="1"/>
            <a:r>
              <a:rPr lang="en-US" sz="1800"/>
              <a:t>redo_list: </a:t>
            </a:r>
          </a:p>
          <a:p>
            <a:pPr lvl="2"/>
            <a:r>
              <a:rPr lang="en-US" sz="1600"/>
              <a:t>Similarly, go back till the checkpoint constructing the redo_list</a:t>
            </a:r>
          </a:p>
          <a:p>
            <a:pPr lvl="2"/>
            <a:r>
              <a:rPr lang="en-US" sz="1600"/>
              <a:t>Add all the transactions that were active at that time, and that did commit</a:t>
            </a:r>
          </a:p>
          <a:p>
            <a:pPr lvl="1"/>
            <a:r>
              <a:rPr lang="en-US" sz="1800"/>
              <a:t>Do UNDOs and REDOs as before </a:t>
            </a:r>
          </a:p>
        </p:txBody>
      </p:sp>
    </p:spTree>
    <p:extLst>
      <p:ext uri="{BB962C8B-B14F-4D97-AF65-F5344CB8AC3E}">
        <p14:creationId xmlns:p14="http://schemas.microsoft.com/office/powerpoint/2010/main" val="1190647254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6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Recap so far …</a:t>
            </a:r>
          </a:p>
        </p:txBody>
      </p:sp>
      <p:sp>
        <p:nvSpPr>
          <p:cNvPr id="73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/>
              <a:t>Log-based recovery</a:t>
            </a:r>
          </a:p>
          <a:p>
            <a:pPr lvl="1"/>
            <a:r>
              <a:rPr lang="en-US" sz="2000"/>
              <a:t>Uses a </a:t>
            </a:r>
            <a:r>
              <a:rPr lang="en-US" sz="2000" i="1"/>
              <a:t>log </a:t>
            </a:r>
            <a:r>
              <a:rPr lang="en-US" sz="2000"/>
              <a:t>to aid during recovery</a:t>
            </a:r>
          </a:p>
          <a:p>
            <a:pPr lvl="1"/>
            <a:endParaRPr lang="en-US" sz="2000"/>
          </a:p>
          <a:p>
            <a:r>
              <a:rPr lang="en-US" sz="2400"/>
              <a:t>UNDO()</a:t>
            </a:r>
          </a:p>
          <a:p>
            <a:pPr lvl="1"/>
            <a:r>
              <a:rPr lang="en-US" sz="2000"/>
              <a:t>Used for normal transaction abort/rollback, as well as during restart recovery</a:t>
            </a:r>
          </a:p>
          <a:p>
            <a:pPr lvl="1"/>
            <a:endParaRPr lang="en-US" sz="2000"/>
          </a:p>
          <a:p>
            <a:r>
              <a:rPr lang="en-US" sz="2400"/>
              <a:t>REDO()</a:t>
            </a:r>
          </a:p>
          <a:p>
            <a:pPr lvl="1"/>
            <a:r>
              <a:rPr lang="en-US" sz="2000"/>
              <a:t>Used during restart recovery </a:t>
            </a:r>
          </a:p>
          <a:p>
            <a:pPr lvl="1"/>
            <a:endParaRPr lang="en-US" sz="2000"/>
          </a:p>
          <a:p>
            <a:r>
              <a:rPr lang="en-US" sz="2400"/>
              <a:t>Checkpoints</a:t>
            </a:r>
          </a:p>
          <a:p>
            <a:pPr lvl="1"/>
            <a:r>
              <a:rPr lang="en-US" sz="2000"/>
              <a:t>Used to reduce the restart recovery time</a:t>
            </a:r>
          </a:p>
        </p:txBody>
      </p:sp>
    </p:spTree>
    <p:extLst>
      <p:ext uri="{BB962C8B-B14F-4D97-AF65-F5344CB8AC3E}">
        <p14:creationId xmlns:p14="http://schemas.microsoft.com/office/powerpoint/2010/main" val="955775232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1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Other issues</a:t>
            </a:r>
          </a:p>
        </p:txBody>
      </p:sp>
      <p:sp>
        <p:nvSpPr>
          <p:cNvPr id="741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/>
              <a:t>ARIES: Considered </a:t>
            </a:r>
            <a:r>
              <a:rPr lang="en-US" sz="2400" i="1" dirty="0"/>
              <a:t>the canonical description of log-based recovery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Used in most systems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Has many other types of log records that simplify recovery significantly</a:t>
            </a:r>
          </a:p>
          <a:p>
            <a:pPr>
              <a:lnSpc>
                <a:spcPct val="90000"/>
              </a:lnSpc>
            </a:pPr>
            <a:endParaRPr lang="en-US" sz="2400" dirty="0"/>
          </a:p>
          <a:p>
            <a:pPr>
              <a:lnSpc>
                <a:spcPct val="90000"/>
              </a:lnSpc>
            </a:pPr>
            <a:r>
              <a:rPr lang="en-US" sz="2400" dirty="0"/>
              <a:t>Loss of disk: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Can use a scheme similar to </a:t>
            </a:r>
            <a:r>
              <a:rPr lang="en-US" sz="2000" dirty="0" err="1"/>
              <a:t>checkpointing</a:t>
            </a:r>
            <a:r>
              <a:rPr lang="en-US" sz="2000" dirty="0"/>
              <a:t> to periodically dump the database onto </a:t>
            </a:r>
            <a:r>
              <a:rPr lang="en-US" sz="2000" i="1" dirty="0"/>
              <a:t>tapes </a:t>
            </a:r>
            <a:r>
              <a:rPr lang="en-US" sz="2000" dirty="0"/>
              <a:t>or </a:t>
            </a:r>
            <a:r>
              <a:rPr lang="en-US" sz="2000" i="1" dirty="0"/>
              <a:t>optical storage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Techniques exist for doing this while the transactions are executing (called </a:t>
            </a:r>
            <a:r>
              <a:rPr lang="en-US" sz="2000" i="1" dirty="0"/>
              <a:t>fuzzy dumps)</a:t>
            </a:r>
          </a:p>
          <a:p>
            <a:pPr>
              <a:lnSpc>
                <a:spcPct val="90000"/>
              </a:lnSpc>
            </a:pPr>
            <a:endParaRPr lang="en-US" sz="2400" dirty="0"/>
          </a:p>
          <a:p>
            <a:pPr>
              <a:lnSpc>
                <a:spcPct val="90000"/>
              </a:lnSpc>
            </a:pPr>
            <a:r>
              <a:rPr lang="en-US" sz="2400" dirty="0"/>
              <a:t>Shadow paging: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Read up</a:t>
            </a:r>
          </a:p>
        </p:txBody>
      </p:sp>
    </p:spTree>
    <p:extLst>
      <p:ext uri="{BB962C8B-B14F-4D97-AF65-F5344CB8AC3E}">
        <p14:creationId xmlns:p14="http://schemas.microsoft.com/office/powerpoint/2010/main" val="536644664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3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Recap</a:t>
            </a:r>
          </a:p>
        </p:txBody>
      </p:sp>
      <p:sp>
        <p:nvSpPr>
          <p:cNvPr id="743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/>
              <a:t>STEAL </a:t>
            </a:r>
            <a:r>
              <a:rPr lang="en-US" sz="2400" dirty="0" err="1"/>
              <a:t>vs</a:t>
            </a:r>
            <a:r>
              <a:rPr lang="en-US" sz="2400" dirty="0"/>
              <a:t> NO STEAL, FORCE </a:t>
            </a:r>
            <a:r>
              <a:rPr lang="en-US" sz="2400" dirty="0" err="1"/>
              <a:t>vs</a:t>
            </a:r>
            <a:r>
              <a:rPr lang="en-US" sz="2400" dirty="0"/>
              <a:t> NO FORCE</a:t>
            </a:r>
          </a:p>
          <a:p>
            <a:pPr lvl="1"/>
            <a:r>
              <a:rPr lang="en-US" sz="2000" dirty="0"/>
              <a:t>We studied how to do STEAL and NO FORCE through log-based recovery scheme</a:t>
            </a:r>
          </a:p>
        </p:txBody>
      </p:sp>
      <p:grpSp>
        <p:nvGrpSpPr>
          <p:cNvPr id="2" name="Group 21"/>
          <p:cNvGrpSpPr>
            <a:grpSpLocks/>
          </p:cNvGrpSpPr>
          <p:nvPr/>
        </p:nvGrpSpPr>
        <p:grpSpPr bwMode="auto">
          <a:xfrm>
            <a:off x="566738" y="2708275"/>
            <a:ext cx="3554412" cy="2808288"/>
            <a:chOff x="357" y="1418"/>
            <a:chExt cx="2239" cy="1769"/>
          </a:xfrm>
        </p:grpSpPr>
        <p:sp>
          <p:nvSpPr>
            <p:cNvPr id="743428" name="Rectangle 4"/>
            <p:cNvSpPr>
              <a:spLocks noChangeArrowheads="1"/>
            </p:cNvSpPr>
            <p:nvPr/>
          </p:nvSpPr>
          <p:spPr bwMode="auto">
            <a:xfrm>
              <a:off x="469" y="2386"/>
              <a:ext cx="506" cy="2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prstTxWarp prst="textNoShape">
                <a:avLst/>
              </a:prstTxWarp>
              <a:spAutoFit/>
            </a:bodyPr>
            <a:lstStyle/>
            <a:p>
              <a:r>
                <a:rPr lang="en-US" b="1">
                  <a:solidFill>
                    <a:srgbClr val="3365FB"/>
                  </a:solidFill>
                  <a:latin typeface="Arial" charset="0"/>
                </a:rPr>
                <a:t>Force</a:t>
              </a:r>
            </a:p>
          </p:txBody>
        </p:sp>
        <p:sp>
          <p:nvSpPr>
            <p:cNvPr id="743429" name="Rectangle 5"/>
            <p:cNvSpPr>
              <a:spLocks noChangeArrowheads="1"/>
            </p:cNvSpPr>
            <p:nvPr/>
          </p:nvSpPr>
          <p:spPr bwMode="auto">
            <a:xfrm>
              <a:off x="357" y="1627"/>
              <a:ext cx="738" cy="2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prstTxWarp prst="textNoShape">
                <a:avLst/>
              </a:prstTxWarp>
              <a:spAutoFit/>
            </a:bodyPr>
            <a:lstStyle/>
            <a:p>
              <a:r>
                <a:rPr lang="en-US" b="1">
                  <a:solidFill>
                    <a:srgbClr val="3365FB"/>
                  </a:solidFill>
                  <a:latin typeface="Arial" charset="0"/>
                </a:rPr>
                <a:t>No Force</a:t>
              </a:r>
            </a:p>
          </p:txBody>
        </p:sp>
        <p:sp>
          <p:nvSpPr>
            <p:cNvPr id="743430" name="Rectangle 6"/>
            <p:cNvSpPr>
              <a:spLocks noChangeArrowheads="1"/>
            </p:cNvSpPr>
            <p:nvPr/>
          </p:nvSpPr>
          <p:spPr bwMode="auto">
            <a:xfrm>
              <a:off x="1141" y="2956"/>
              <a:ext cx="690" cy="2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prstTxWarp prst="textNoShape">
                <a:avLst/>
              </a:prstTxWarp>
              <a:spAutoFit/>
            </a:bodyPr>
            <a:lstStyle/>
            <a:p>
              <a:r>
                <a:rPr lang="en-US" b="1">
                  <a:solidFill>
                    <a:schemeClr val="tx2"/>
                  </a:solidFill>
                  <a:latin typeface="Arial" charset="0"/>
                </a:rPr>
                <a:t>No Steal</a:t>
              </a:r>
            </a:p>
          </p:txBody>
        </p:sp>
        <p:sp>
          <p:nvSpPr>
            <p:cNvPr id="743431" name="Rectangle 7"/>
            <p:cNvSpPr>
              <a:spLocks noChangeArrowheads="1"/>
            </p:cNvSpPr>
            <p:nvPr/>
          </p:nvSpPr>
          <p:spPr bwMode="auto">
            <a:xfrm>
              <a:off x="2064" y="2958"/>
              <a:ext cx="458" cy="2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prstTxWarp prst="textNoShape">
                <a:avLst/>
              </a:prstTxWarp>
              <a:spAutoFit/>
            </a:bodyPr>
            <a:lstStyle/>
            <a:p>
              <a:r>
                <a:rPr lang="en-US" b="1">
                  <a:solidFill>
                    <a:schemeClr val="tx2"/>
                  </a:solidFill>
                  <a:latin typeface="Arial" charset="0"/>
                </a:rPr>
                <a:t>Steal</a:t>
              </a:r>
            </a:p>
          </p:txBody>
        </p:sp>
        <p:sp>
          <p:nvSpPr>
            <p:cNvPr id="743432" name="Rectangle 8"/>
            <p:cNvSpPr>
              <a:spLocks noChangeArrowheads="1"/>
            </p:cNvSpPr>
            <p:nvPr/>
          </p:nvSpPr>
          <p:spPr bwMode="auto">
            <a:xfrm>
              <a:off x="1842" y="1420"/>
              <a:ext cx="748" cy="721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2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2000" b="1">
                  <a:solidFill>
                    <a:srgbClr val="FFFFFF"/>
                  </a:solidFill>
                </a:rPr>
                <a:t>Desired</a:t>
              </a:r>
            </a:p>
          </p:txBody>
        </p:sp>
        <p:sp>
          <p:nvSpPr>
            <p:cNvPr id="743433" name="Rectangle 9"/>
            <p:cNvSpPr>
              <a:spLocks noChangeArrowheads="1"/>
            </p:cNvSpPr>
            <p:nvPr/>
          </p:nvSpPr>
          <p:spPr bwMode="auto">
            <a:xfrm>
              <a:off x="1060" y="2138"/>
              <a:ext cx="784" cy="721"/>
            </a:xfrm>
            <a:prstGeom prst="rect">
              <a:avLst/>
            </a:prstGeom>
            <a:noFill/>
            <a:ln w="12700">
              <a:solidFill>
                <a:schemeClr val="tx2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2000" b="1"/>
                <a:t>Trivial</a:t>
              </a:r>
            </a:p>
          </p:txBody>
        </p:sp>
        <p:sp>
          <p:nvSpPr>
            <p:cNvPr id="743434" name="Rectangle 10"/>
            <p:cNvSpPr>
              <a:spLocks noChangeArrowheads="1"/>
            </p:cNvSpPr>
            <p:nvPr/>
          </p:nvSpPr>
          <p:spPr bwMode="auto">
            <a:xfrm>
              <a:off x="1839" y="2137"/>
              <a:ext cx="757" cy="721"/>
            </a:xfrm>
            <a:prstGeom prst="rect">
              <a:avLst/>
            </a:prstGeom>
            <a:noFill/>
            <a:ln w="12700">
              <a:solidFill>
                <a:schemeClr val="tx2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endParaRPr lang="en-US" sz="2000" b="1"/>
            </a:p>
          </p:txBody>
        </p:sp>
        <p:sp>
          <p:nvSpPr>
            <p:cNvPr id="743435" name="Rectangle 11"/>
            <p:cNvSpPr>
              <a:spLocks noChangeArrowheads="1"/>
            </p:cNvSpPr>
            <p:nvPr/>
          </p:nvSpPr>
          <p:spPr bwMode="auto">
            <a:xfrm>
              <a:off x="1059" y="1418"/>
              <a:ext cx="793" cy="721"/>
            </a:xfrm>
            <a:prstGeom prst="rect">
              <a:avLst/>
            </a:prstGeom>
            <a:noFill/>
            <a:ln w="12700">
              <a:solidFill>
                <a:schemeClr val="tx2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endParaRPr lang="en-US" sz="2000" b="1"/>
            </a:p>
          </p:txBody>
        </p:sp>
      </p:grpSp>
      <p:grpSp>
        <p:nvGrpSpPr>
          <p:cNvPr id="3" name="Group 20"/>
          <p:cNvGrpSpPr>
            <a:grpSpLocks/>
          </p:cNvGrpSpPr>
          <p:nvPr/>
        </p:nvGrpSpPr>
        <p:grpSpPr bwMode="auto">
          <a:xfrm>
            <a:off x="4697413" y="2655888"/>
            <a:ext cx="3554412" cy="2808287"/>
            <a:chOff x="2959" y="1385"/>
            <a:chExt cx="2239" cy="1769"/>
          </a:xfrm>
        </p:grpSpPr>
        <p:sp>
          <p:nvSpPr>
            <p:cNvPr id="743436" name="Rectangle 12"/>
            <p:cNvSpPr>
              <a:spLocks noChangeArrowheads="1"/>
            </p:cNvSpPr>
            <p:nvPr/>
          </p:nvSpPr>
          <p:spPr bwMode="auto">
            <a:xfrm>
              <a:off x="3071" y="2353"/>
              <a:ext cx="506" cy="2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prstTxWarp prst="textNoShape">
                <a:avLst/>
              </a:prstTxWarp>
              <a:spAutoFit/>
            </a:bodyPr>
            <a:lstStyle/>
            <a:p>
              <a:r>
                <a:rPr lang="en-US" b="1">
                  <a:solidFill>
                    <a:srgbClr val="3365FB"/>
                  </a:solidFill>
                  <a:latin typeface="Arial" charset="0"/>
                </a:rPr>
                <a:t>Force</a:t>
              </a:r>
            </a:p>
          </p:txBody>
        </p:sp>
        <p:sp>
          <p:nvSpPr>
            <p:cNvPr id="743437" name="Rectangle 13"/>
            <p:cNvSpPr>
              <a:spLocks noChangeArrowheads="1"/>
            </p:cNvSpPr>
            <p:nvPr/>
          </p:nvSpPr>
          <p:spPr bwMode="auto">
            <a:xfrm>
              <a:off x="2959" y="1594"/>
              <a:ext cx="738" cy="2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prstTxWarp prst="textNoShape">
                <a:avLst/>
              </a:prstTxWarp>
              <a:spAutoFit/>
            </a:bodyPr>
            <a:lstStyle/>
            <a:p>
              <a:r>
                <a:rPr lang="en-US" b="1">
                  <a:solidFill>
                    <a:srgbClr val="3365FB"/>
                  </a:solidFill>
                  <a:latin typeface="Arial" charset="0"/>
                </a:rPr>
                <a:t>No Force</a:t>
              </a:r>
            </a:p>
          </p:txBody>
        </p:sp>
        <p:sp>
          <p:nvSpPr>
            <p:cNvPr id="743438" name="Rectangle 14"/>
            <p:cNvSpPr>
              <a:spLocks noChangeArrowheads="1"/>
            </p:cNvSpPr>
            <p:nvPr/>
          </p:nvSpPr>
          <p:spPr bwMode="auto">
            <a:xfrm>
              <a:off x="3743" y="2923"/>
              <a:ext cx="690" cy="2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prstTxWarp prst="textNoShape">
                <a:avLst/>
              </a:prstTxWarp>
              <a:spAutoFit/>
            </a:bodyPr>
            <a:lstStyle/>
            <a:p>
              <a:r>
                <a:rPr lang="en-US" b="1">
                  <a:solidFill>
                    <a:schemeClr val="tx2"/>
                  </a:solidFill>
                  <a:latin typeface="Arial" charset="0"/>
                </a:rPr>
                <a:t>No Steal</a:t>
              </a:r>
            </a:p>
          </p:txBody>
        </p:sp>
        <p:sp>
          <p:nvSpPr>
            <p:cNvPr id="743439" name="Rectangle 15"/>
            <p:cNvSpPr>
              <a:spLocks noChangeArrowheads="1"/>
            </p:cNvSpPr>
            <p:nvPr/>
          </p:nvSpPr>
          <p:spPr bwMode="auto">
            <a:xfrm>
              <a:off x="4666" y="2925"/>
              <a:ext cx="458" cy="2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prstTxWarp prst="textNoShape">
                <a:avLst/>
              </a:prstTxWarp>
              <a:spAutoFit/>
            </a:bodyPr>
            <a:lstStyle/>
            <a:p>
              <a:r>
                <a:rPr lang="en-US" b="1">
                  <a:solidFill>
                    <a:schemeClr val="tx2"/>
                  </a:solidFill>
                  <a:latin typeface="Arial" charset="0"/>
                </a:rPr>
                <a:t>Steal</a:t>
              </a:r>
            </a:p>
          </p:txBody>
        </p:sp>
        <p:sp>
          <p:nvSpPr>
            <p:cNvPr id="743440" name="Rectangle 16"/>
            <p:cNvSpPr>
              <a:spLocks noChangeArrowheads="1"/>
            </p:cNvSpPr>
            <p:nvPr/>
          </p:nvSpPr>
          <p:spPr bwMode="auto">
            <a:xfrm>
              <a:off x="4444" y="1387"/>
              <a:ext cx="748" cy="721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2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b="1">
                  <a:solidFill>
                    <a:srgbClr val="FFFFFF"/>
                  </a:solidFill>
                </a:rPr>
                <a:t>REDO</a:t>
              </a:r>
            </a:p>
            <a:p>
              <a:pPr algn="ctr"/>
              <a:r>
                <a:rPr lang="en-US" b="1">
                  <a:solidFill>
                    <a:srgbClr val="FFFFFF"/>
                  </a:solidFill>
                </a:rPr>
                <a:t>UNDO</a:t>
              </a:r>
            </a:p>
          </p:txBody>
        </p:sp>
        <p:sp>
          <p:nvSpPr>
            <p:cNvPr id="743441" name="Rectangle 17"/>
            <p:cNvSpPr>
              <a:spLocks noChangeArrowheads="1"/>
            </p:cNvSpPr>
            <p:nvPr/>
          </p:nvSpPr>
          <p:spPr bwMode="auto">
            <a:xfrm>
              <a:off x="3662" y="2105"/>
              <a:ext cx="784" cy="721"/>
            </a:xfrm>
            <a:prstGeom prst="rect">
              <a:avLst/>
            </a:prstGeom>
            <a:noFill/>
            <a:ln w="12700">
              <a:solidFill>
                <a:schemeClr val="tx2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endParaRPr lang="en-US" b="1" dirty="0"/>
            </a:p>
          </p:txBody>
        </p:sp>
        <p:sp>
          <p:nvSpPr>
            <p:cNvPr id="743442" name="Rectangle 18"/>
            <p:cNvSpPr>
              <a:spLocks noChangeArrowheads="1"/>
            </p:cNvSpPr>
            <p:nvPr/>
          </p:nvSpPr>
          <p:spPr bwMode="auto">
            <a:xfrm>
              <a:off x="4441" y="2104"/>
              <a:ext cx="757" cy="721"/>
            </a:xfrm>
            <a:prstGeom prst="rect">
              <a:avLst/>
            </a:prstGeom>
            <a:noFill/>
            <a:ln w="12700">
              <a:solidFill>
                <a:schemeClr val="tx2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b="1" dirty="0"/>
                <a:t>UNDO</a:t>
              </a:r>
            </a:p>
          </p:txBody>
        </p:sp>
        <p:sp>
          <p:nvSpPr>
            <p:cNvPr id="743443" name="Rectangle 19"/>
            <p:cNvSpPr>
              <a:spLocks noChangeArrowheads="1"/>
            </p:cNvSpPr>
            <p:nvPr/>
          </p:nvSpPr>
          <p:spPr bwMode="auto">
            <a:xfrm>
              <a:off x="3661" y="1385"/>
              <a:ext cx="793" cy="721"/>
            </a:xfrm>
            <a:prstGeom prst="rect">
              <a:avLst/>
            </a:prstGeom>
            <a:noFill/>
            <a:ln w="12700">
              <a:solidFill>
                <a:schemeClr val="tx2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b="1" dirty="0"/>
                <a:t>REDO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03034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Write-ahead logging</a:t>
            </a:r>
          </a:p>
        </p:txBody>
      </p:sp>
      <p:sp>
        <p:nvSpPr>
          <p:cNvPr id="7372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1500" y="1114425"/>
            <a:ext cx="8051800" cy="5341938"/>
          </a:xfrm>
        </p:spPr>
        <p:txBody>
          <a:bodyPr/>
          <a:lstStyle/>
          <a:p>
            <a:r>
              <a:rPr lang="en-US" sz="2000"/>
              <a:t>We assumed that log records are written to disk as soon as generated</a:t>
            </a:r>
          </a:p>
          <a:p>
            <a:pPr lvl="1"/>
            <a:r>
              <a:rPr lang="en-US" sz="1800"/>
              <a:t>Too restrictive</a:t>
            </a:r>
          </a:p>
          <a:p>
            <a:r>
              <a:rPr lang="en-US" sz="2000"/>
              <a:t>Write-ahead logging:</a:t>
            </a:r>
          </a:p>
          <a:p>
            <a:pPr lvl="1"/>
            <a:r>
              <a:rPr lang="en-US" sz="1800"/>
              <a:t>Before an update on a data item (say A) makes it to disk, the log records referring to the update must be forced to disk</a:t>
            </a:r>
          </a:p>
          <a:p>
            <a:pPr lvl="1"/>
            <a:r>
              <a:rPr lang="en-US" sz="1800"/>
              <a:t>How ?</a:t>
            </a:r>
          </a:p>
          <a:p>
            <a:pPr lvl="2"/>
            <a:r>
              <a:rPr lang="en-US" sz="1600"/>
              <a:t>Each log record has a log sequence number (LSN)</a:t>
            </a:r>
          </a:p>
          <a:p>
            <a:pPr lvl="3"/>
            <a:r>
              <a:rPr lang="en-US" sz="1400"/>
              <a:t>Monotonically increasing</a:t>
            </a:r>
          </a:p>
          <a:p>
            <a:pPr lvl="2"/>
            <a:r>
              <a:rPr lang="en-US" sz="1600"/>
              <a:t>For each page in the memory, we maintain the LSN of the </a:t>
            </a:r>
            <a:r>
              <a:rPr lang="en-US" sz="1600" i="1" u="sng"/>
              <a:t>last log record</a:t>
            </a:r>
            <a:r>
              <a:rPr lang="en-US" sz="1600" i="1"/>
              <a:t> </a:t>
            </a:r>
            <a:r>
              <a:rPr lang="en-US" sz="1600"/>
              <a:t>that updated a record on this page</a:t>
            </a:r>
          </a:p>
          <a:p>
            <a:pPr lvl="3"/>
            <a:r>
              <a:rPr lang="en-US" sz="1400" i="1"/>
              <a:t>pageLSN</a:t>
            </a:r>
          </a:p>
          <a:p>
            <a:pPr lvl="2"/>
            <a:r>
              <a:rPr lang="en-US" sz="1600"/>
              <a:t>If a page </a:t>
            </a:r>
            <a:r>
              <a:rPr lang="en-US" sz="1600" i="1"/>
              <a:t>P </a:t>
            </a:r>
            <a:r>
              <a:rPr lang="en-US" sz="1600"/>
              <a:t>is to be written to disk, all the log records till </a:t>
            </a:r>
            <a:r>
              <a:rPr lang="en-US" sz="1600" i="1"/>
              <a:t>pageLSN(P)</a:t>
            </a:r>
            <a:r>
              <a:rPr lang="en-US" sz="1600"/>
              <a:t> are forced to disk</a:t>
            </a:r>
          </a:p>
          <a:p>
            <a:pPr>
              <a:buFont typeface="Monotype Sorts" charset="2"/>
              <a:buNone/>
            </a:pPr>
            <a:endParaRPr lang="en-US" sz="2000"/>
          </a:p>
        </p:txBody>
      </p:sp>
    </p:spTree>
    <p:extLst>
      <p:ext uri="{BB962C8B-B14F-4D97-AF65-F5344CB8AC3E}">
        <p14:creationId xmlns:p14="http://schemas.microsoft.com/office/powerpoint/2010/main" val="260688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2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2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2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2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2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2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8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Write-ahead logging</a:t>
            </a:r>
          </a:p>
        </p:txBody>
      </p:sp>
      <p:sp>
        <p:nvSpPr>
          <p:cNvPr id="7383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23818"/>
            <a:ext cx="7208204" cy="4033982"/>
          </a:xfrm>
        </p:spPr>
        <p:txBody>
          <a:bodyPr/>
          <a:lstStyle/>
          <a:p>
            <a:r>
              <a:rPr lang="en-US" dirty="0"/>
              <a:t>Write-ahead logging (WAL) is sufficient for all our purposes</a:t>
            </a:r>
          </a:p>
          <a:p>
            <a:pPr lvl="1"/>
            <a:r>
              <a:rPr lang="en-US" dirty="0"/>
              <a:t>All the algorithms discussed before work</a:t>
            </a:r>
          </a:p>
          <a:p>
            <a:pPr lvl="1"/>
            <a:endParaRPr lang="en-US" dirty="0"/>
          </a:p>
          <a:p>
            <a:r>
              <a:rPr lang="en-US" dirty="0"/>
              <a:t>Note the special case: </a:t>
            </a:r>
          </a:p>
          <a:p>
            <a:pPr lvl="1"/>
            <a:r>
              <a:rPr lang="en-US" dirty="0"/>
              <a:t>A transaction is not considered committed, unless the &lt;T, commit&gt; record is on disk</a:t>
            </a:r>
          </a:p>
        </p:txBody>
      </p:sp>
    </p:spTree>
    <p:extLst>
      <p:ext uri="{BB962C8B-B14F-4D97-AF65-F5344CB8AC3E}">
        <p14:creationId xmlns:p14="http://schemas.microsoft.com/office/powerpoint/2010/main" val="528206564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0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Other issues</a:t>
            </a:r>
          </a:p>
        </p:txBody>
      </p:sp>
      <p:sp>
        <p:nvSpPr>
          <p:cNvPr id="7403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23818"/>
            <a:ext cx="8229600" cy="4033982"/>
          </a:xfrm>
        </p:spPr>
        <p:txBody>
          <a:bodyPr/>
          <a:lstStyle/>
          <a:p>
            <a:r>
              <a:rPr lang="en-US" sz="2400" dirty="0"/>
              <a:t>The system halts during </a:t>
            </a:r>
            <a:r>
              <a:rPr lang="en-US" sz="2400" dirty="0" err="1"/>
              <a:t>checkpointing</a:t>
            </a:r>
            <a:endParaRPr lang="en-US" sz="2400" dirty="0"/>
          </a:p>
          <a:p>
            <a:pPr lvl="1"/>
            <a:r>
              <a:rPr lang="en-US" sz="2000" dirty="0"/>
              <a:t>Not acceptable</a:t>
            </a:r>
          </a:p>
          <a:p>
            <a:pPr lvl="1"/>
            <a:r>
              <a:rPr lang="en-US" sz="2000" dirty="0"/>
              <a:t>Advanced recovery techniques allow the system to continue processing while </a:t>
            </a:r>
            <a:r>
              <a:rPr lang="en-US" sz="2000" dirty="0" err="1"/>
              <a:t>checkpointing</a:t>
            </a:r>
            <a:r>
              <a:rPr lang="en-US" sz="2000" dirty="0"/>
              <a:t> is going on</a:t>
            </a:r>
          </a:p>
          <a:p>
            <a:pPr lvl="1"/>
            <a:endParaRPr lang="en-US" sz="2000" dirty="0"/>
          </a:p>
          <a:p>
            <a:r>
              <a:rPr lang="en-US" sz="2400" dirty="0"/>
              <a:t>System may crash during recovery</a:t>
            </a:r>
          </a:p>
          <a:p>
            <a:pPr lvl="1"/>
            <a:r>
              <a:rPr lang="en-US" sz="2000" dirty="0"/>
              <a:t>Our simple protocol is actually fine</a:t>
            </a:r>
          </a:p>
          <a:p>
            <a:pPr lvl="1"/>
            <a:r>
              <a:rPr lang="en-US" sz="2000" dirty="0"/>
              <a:t>In general, this can be painful to handle</a:t>
            </a:r>
          </a:p>
          <a:p>
            <a:pPr lvl="1"/>
            <a:endParaRPr lang="en-US" sz="2000" dirty="0"/>
          </a:p>
          <a:p>
            <a:r>
              <a:rPr lang="en-US" sz="2400" dirty="0"/>
              <a:t>B+-Tree and other indexing techniques</a:t>
            </a:r>
          </a:p>
          <a:p>
            <a:pPr lvl="1"/>
            <a:r>
              <a:rPr lang="en-US" sz="2000" dirty="0"/>
              <a:t>Strict 2PL is typically not followed (we didn’t cover this)</a:t>
            </a:r>
          </a:p>
          <a:p>
            <a:pPr lvl="1"/>
            <a:r>
              <a:rPr lang="en-US" sz="2000" dirty="0"/>
              <a:t>So physical logging is not sufficient; must have logical logging</a:t>
            </a:r>
          </a:p>
          <a:p>
            <a:pPr lvl="2"/>
            <a:r>
              <a:rPr lang="en-US" sz="1800" dirty="0"/>
              <a:t>Read 16.7 if interested.</a:t>
            </a:r>
          </a:p>
        </p:txBody>
      </p:sp>
    </p:spTree>
    <p:extLst>
      <p:ext uri="{BB962C8B-B14F-4D97-AF65-F5344CB8AC3E}">
        <p14:creationId xmlns:p14="http://schemas.microsoft.com/office/powerpoint/2010/main" val="2017808097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5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Recap</a:t>
            </a:r>
          </a:p>
        </p:txBody>
      </p:sp>
      <p:sp>
        <p:nvSpPr>
          <p:cNvPr id="745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ACID Properties</a:t>
            </a:r>
          </a:p>
          <a:p>
            <a:pPr lvl="1"/>
            <a:r>
              <a:rPr lang="en-US"/>
              <a:t>Atomicity and Durability :</a:t>
            </a:r>
          </a:p>
          <a:p>
            <a:pPr lvl="2"/>
            <a:r>
              <a:rPr lang="en-US"/>
              <a:t>Logs, undo(), redo(), WAL etc</a:t>
            </a:r>
          </a:p>
          <a:p>
            <a:pPr lvl="2"/>
            <a:endParaRPr lang="en-US"/>
          </a:p>
          <a:p>
            <a:pPr lvl="1"/>
            <a:r>
              <a:rPr lang="en-US"/>
              <a:t>Consistency and Isolation:</a:t>
            </a:r>
          </a:p>
          <a:p>
            <a:pPr lvl="2"/>
            <a:r>
              <a:rPr lang="en-US"/>
              <a:t>Concurrency schemes</a:t>
            </a:r>
          </a:p>
          <a:p>
            <a:pPr lvl="2"/>
            <a:endParaRPr lang="en-US"/>
          </a:p>
          <a:p>
            <a:pPr lvl="1"/>
            <a:r>
              <a:rPr lang="en-US"/>
              <a:t>Strong interactions:</a:t>
            </a:r>
          </a:p>
          <a:p>
            <a:pPr lvl="2"/>
            <a:r>
              <a:rPr lang="en-US"/>
              <a:t>We had to assume Strict 2PL for proving correctness of recovery</a:t>
            </a:r>
          </a:p>
          <a:p>
            <a:pPr lvl="2"/>
            <a:endParaRPr lang="en-US"/>
          </a:p>
          <a:p>
            <a:pPr>
              <a:buFont typeface="Monotype Sorts" charset="2"/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32855"/>
      </p:ext>
    </p:extLst>
  </p:cSld>
  <p:clrMapOvr>
    <a:masterClrMapping/>
  </p:clrMapOvr>
</p:sld>
</file>

<file path=ppt/theme/theme1.xml><?xml version="1.0" encoding="utf-8"?>
<a:theme xmlns:a="http://schemas.openxmlformats.org/drawingml/2006/main" name="Network">
  <a:themeElements>
    <a:clrScheme name="Network 10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Network">
      <a:majorFont>
        <a:latin typeface="Arial Rounded MT Bol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rgbClr val="0000FF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rgbClr val="0000FF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>
        <a:noFill/>
      </a:spPr>
      <a:bodyPr wrap="none" rtlCol="0">
        <a:spAutoFit/>
      </a:bodyPr>
      <a:lstStyle>
        <a:defPPr algn="l">
          <a:defRPr dirty="0" smtClean="0"/>
        </a:defPPr>
      </a:lstStyle>
    </a:txDef>
  </a:objectDefaults>
  <a:extraClrSchemeLst>
    <a:extraClrScheme>
      <a:clrScheme name="Network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twork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Default Design">
  <a:themeElements>
    <a:clrScheme name="">
      <a:dk1>
        <a:srgbClr val="808080"/>
      </a:dk1>
      <a:lt1>
        <a:srgbClr val="FFFFFF"/>
      </a:lt1>
      <a:dk2>
        <a:srgbClr val="000000"/>
      </a:dk2>
      <a:lt2>
        <a:srgbClr val="FFFFFF"/>
      </a:lt2>
      <a:accent1>
        <a:srgbClr val="00CC99"/>
      </a:accent1>
      <a:accent2>
        <a:srgbClr val="3333CC"/>
      </a:accent2>
      <a:accent3>
        <a:srgbClr val="AAAAAA"/>
      </a:accent3>
      <a:accent4>
        <a:srgbClr val="DADADA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2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rgbClr val="0000FF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rgbClr val="0000FF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HD:Applications:Microsoft Office 2004:Templates:Presentations:Designs:Network</Template>
  <TotalTime>25070</TotalTime>
  <Words>7473</Words>
  <Application>Microsoft Macintosh PowerPoint</Application>
  <PresentationFormat>On-screen Show (4:3)</PresentationFormat>
  <Paragraphs>1693</Paragraphs>
  <Slides>98</Slides>
  <Notes>38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98</vt:i4>
      </vt:variant>
    </vt:vector>
  </HeadingPairs>
  <TitlesOfParts>
    <vt:vector size="108" baseType="lpstr">
      <vt:lpstr>Arial</vt:lpstr>
      <vt:lpstr>Arial Rounded MT Bold</vt:lpstr>
      <vt:lpstr>Helvetica</vt:lpstr>
      <vt:lpstr>Monotype Sorts</vt:lpstr>
      <vt:lpstr>Times New Roman</vt:lpstr>
      <vt:lpstr>Wingdings</vt:lpstr>
      <vt:lpstr>Wingdings 2</vt:lpstr>
      <vt:lpstr>Network</vt:lpstr>
      <vt:lpstr>2_Default Design</vt:lpstr>
      <vt:lpstr>Equation</vt:lpstr>
      <vt:lpstr>PowerPoint Presentation</vt:lpstr>
      <vt:lpstr>Overview</vt:lpstr>
      <vt:lpstr>How does..</vt:lpstr>
      <vt:lpstr>Assumptions and Goals</vt:lpstr>
      <vt:lpstr>Transaction States</vt:lpstr>
      <vt:lpstr>Next…</vt:lpstr>
      <vt:lpstr>A Schedule</vt:lpstr>
      <vt:lpstr>Schedules</vt:lpstr>
      <vt:lpstr>Another serial schedule</vt:lpstr>
      <vt:lpstr>Another schedule</vt:lpstr>
      <vt:lpstr>Another schedule</vt:lpstr>
      <vt:lpstr>Example Schedules (Cont.)</vt:lpstr>
      <vt:lpstr>Serializability</vt:lpstr>
      <vt:lpstr>Serializability</vt:lpstr>
      <vt:lpstr>Conflict Serializability</vt:lpstr>
      <vt:lpstr>Equivalence by Swapping</vt:lpstr>
      <vt:lpstr>Equivalence by Swapping</vt:lpstr>
      <vt:lpstr>Conflict Serializability</vt:lpstr>
      <vt:lpstr>Equivalence by Swapping</vt:lpstr>
      <vt:lpstr>Equivalence by Swapping</vt:lpstr>
      <vt:lpstr>Example Schedules (Cont.)</vt:lpstr>
      <vt:lpstr>View-Serializability</vt:lpstr>
      <vt:lpstr>Other notions of serializability</vt:lpstr>
      <vt:lpstr>Testing for conflict-serializability</vt:lpstr>
      <vt:lpstr>Example Schedule (Schedule A) + Precedence Graph</vt:lpstr>
      <vt:lpstr>Recap so far…</vt:lpstr>
      <vt:lpstr>Recoverability</vt:lpstr>
      <vt:lpstr>Recoverability</vt:lpstr>
      <vt:lpstr>Recoverability</vt:lpstr>
      <vt:lpstr>Recap so far…</vt:lpstr>
      <vt:lpstr>PowerPoint Presentation</vt:lpstr>
      <vt:lpstr>Approach, Assumptions etc..</vt:lpstr>
      <vt:lpstr>Lock-based Protocols</vt:lpstr>
      <vt:lpstr>Lock instructions</vt:lpstr>
      <vt:lpstr>Lock instructions</vt:lpstr>
      <vt:lpstr>Lock-based Protocols</vt:lpstr>
      <vt:lpstr>Lock instructions</vt:lpstr>
      <vt:lpstr>2-Phase Locking Protocol (2PL)</vt:lpstr>
      <vt:lpstr>PowerPoint Presentation</vt:lpstr>
      <vt:lpstr>2-Phase Locking Protocol (2PL)</vt:lpstr>
      <vt:lpstr>2 Phase Locking</vt:lpstr>
      <vt:lpstr>2PL  no cycle in dependence graph</vt:lpstr>
      <vt:lpstr>2 Phase Locking</vt:lpstr>
      <vt:lpstr>2 Phase Locking</vt:lpstr>
      <vt:lpstr>Strict 2PL</vt:lpstr>
      <vt:lpstr>Strict 2PL</vt:lpstr>
      <vt:lpstr>2PL</vt:lpstr>
      <vt:lpstr>Strict 2PL</vt:lpstr>
      <vt:lpstr>Implementation of Locking</vt:lpstr>
      <vt:lpstr>Recap so far…</vt:lpstr>
      <vt:lpstr>More Locking Issues: Deadlocks</vt:lpstr>
      <vt:lpstr>Deadlocks</vt:lpstr>
      <vt:lpstr>Preventing deadlocks</vt:lpstr>
      <vt:lpstr>Detecting existing deadlocks</vt:lpstr>
      <vt:lpstr>Dealing with Deadlocks</vt:lpstr>
      <vt:lpstr>PowerPoint Presentation</vt:lpstr>
      <vt:lpstr>Time-stamp based CC</vt:lpstr>
      <vt:lpstr>Time-stamp based CC</vt:lpstr>
      <vt:lpstr>Time-stamp based CC</vt:lpstr>
      <vt:lpstr>Time-stamp based CC</vt:lpstr>
      <vt:lpstr>Time-stamp based CC</vt:lpstr>
      <vt:lpstr>Other CC Schemes</vt:lpstr>
      <vt:lpstr>Other CC Schemes</vt:lpstr>
      <vt:lpstr>Isolation Levels: Snapshot Isolation</vt:lpstr>
      <vt:lpstr>Isolation Levels: Snapshot Isolation</vt:lpstr>
      <vt:lpstr>Isolation Levels: Snapshot Isolation</vt:lpstr>
      <vt:lpstr>The “Phantom” problem</vt:lpstr>
      <vt:lpstr>PowerPoint Presentation</vt:lpstr>
      <vt:lpstr>Context</vt:lpstr>
      <vt:lpstr>Reasons for crashes</vt:lpstr>
      <vt:lpstr>Approach, Assumptions etc..</vt:lpstr>
      <vt:lpstr>Buffer Management</vt:lpstr>
      <vt:lpstr>STEAL vs NO STEAL, FORCE vs NO FORCE</vt:lpstr>
      <vt:lpstr>STEAL vs NO STEAL, FORCE vs NO FORCE</vt:lpstr>
      <vt:lpstr>STEAL vs NO STEAL, FORCE vs NO FORCE</vt:lpstr>
      <vt:lpstr>What if NO STEAL, FORCE ?</vt:lpstr>
      <vt:lpstr>What if STEAL, NO FORCE ?</vt:lpstr>
      <vt:lpstr>Log-based Recovery</vt:lpstr>
      <vt:lpstr>Log</vt:lpstr>
      <vt:lpstr>Log-based Recovery</vt:lpstr>
      <vt:lpstr>Recovery</vt:lpstr>
      <vt:lpstr>Using the log to abort/rollback</vt:lpstr>
      <vt:lpstr>Using the log to recover</vt:lpstr>
      <vt:lpstr>Using the log to recover</vt:lpstr>
      <vt:lpstr>Idempotency</vt:lpstr>
      <vt:lpstr>Log-based recovery</vt:lpstr>
      <vt:lpstr>Restart Recovery (after a crash)</vt:lpstr>
      <vt:lpstr>Restart Recovery (after a crash)</vt:lpstr>
      <vt:lpstr>Checkpointing</vt:lpstr>
      <vt:lpstr>Checkpointing</vt:lpstr>
      <vt:lpstr>Restart Recovery w/ checkpoints</vt:lpstr>
      <vt:lpstr>Recap so far …</vt:lpstr>
      <vt:lpstr>Other issues</vt:lpstr>
      <vt:lpstr>Recap</vt:lpstr>
      <vt:lpstr>Write-ahead logging</vt:lpstr>
      <vt:lpstr>Write-ahead logging</vt:lpstr>
      <vt:lpstr>Other issues</vt:lpstr>
      <vt:lpstr>Recap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cp:keywords/>
  <dc:description/>
  <cp:lastModifiedBy>Peter Keleher</cp:lastModifiedBy>
  <cp:revision>456</cp:revision>
  <cp:lastPrinted>2017-04-04T11:32:10Z</cp:lastPrinted>
  <dcterms:created xsi:type="dcterms:W3CDTF">2008-11-05T16:08:52Z</dcterms:created>
  <dcterms:modified xsi:type="dcterms:W3CDTF">2023-10-10T15:05:42Z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